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4" r:id="rId1"/>
  </p:sldMasterIdLst>
  <p:notesMasterIdLst>
    <p:notesMasterId r:id="rId32"/>
  </p:notesMasterIdLst>
  <p:handoutMasterIdLst>
    <p:handoutMasterId r:id="rId33"/>
  </p:handoutMasterIdLst>
  <p:sldIdLst>
    <p:sldId id="309" r:id="rId2"/>
    <p:sldId id="257" r:id="rId3"/>
    <p:sldId id="258" r:id="rId4"/>
    <p:sldId id="259" r:id="rId5"/>
    <p:sldId id="313" r:id="rId6"/>
    <p:sldId id="260" r:id="rId7"/>
    <p:sldId id="314" r:id="rId8"/>
    <p:sldId id="315" r:id="rId9"/>
    <p:sldId id="271" r:id="rId10"/>
    <p:sldId id="272" r:id="rId11"/>
    <p:sldId id="273" r:id="rId12"/>
    <p:sldId id="275" r:id="rId13"/>
    <p:sldId id="276" r:id="rId14"/>
    <p:sldId id="316" r:id="rId15"/>
    <p:sldId id="311" r:id="rId16"/>
    <p:sldId id="281" r:id="rId17"/>
    <p:sldId id="312" r:id="rId18"/>
    <p:sldId id="317" r:id="rId19"/>
    <p:sldId id="318" r:id="rId20"/>
    <p:sldId id="285" r:id="rId21"/>
    <p:sldId id="286" r:id="rId22"/>
    <p:sldId id="287" r:id="rId23"/>
    <p:sldId id="288" r:id="rId24"/>
    <p:sldId id="289" r:id="rId25"/>
    <p:sldId id="291" r:id="rId26"/>
    <p:sldId id="293" r:id="rId27"/>
    <p:sldId id="319" r:id="rId28"/>
    <p:sldId id="306" r:id="rId29"/>
    <p:sldId id="307" r:id="rId30"/>
    <p:sldId id="308" r:id="rId31"/>
  </p:sldIdLst>
  <p:sldSz cx="12192000" cy="6858000"/>
  <p:notesSz cx="6797675" cy="9928225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施莆恩" initials="施莆恩" lastIdx="1" clrIdx="0">
    <p:extLst>
      <p:ext uri="{19B8F6BF-5375-455C-9EA6-DF929625EA0E}">
        <p15:presenceInfo xmlns:p15="http://schemas.microsoft.com/office/powerpoint/2012/main" userId="S-1-5-21-3799945085-2845877113-3185752096-614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18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904" autoAdjust="0"/>
    <p:restoredTop sz="94660"/>
  </p:normalViewPr>
  <p:slideViewPr>
    <p:cSldViewPr snapToGrid="0">
      <p:cViewPr varScale="1">
        <p:scale>
          <a:sx n="91" d="100"/>
          <a:sy n="91" d="100"/>
        </p:scale>
        <p:origin x="17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8135"/>
          </a:xfrm>
          <a:prstGeom prst="rect">
            <a:avLst/>
          </a:prstGeom>
        </p:spPr>
        <p:txBody>
          <a:bodyPr vert="horz" lIns="91321" tIns="45661" rIns="91321" bIns="45661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0443" y="1"/>
            <a:ext cx="2945659" cy="498135"/>
          </a:xfrm>
          <a:prstGeom prst="rect">
            <a:avLst/>
          </a:prstGeom>
        </p:spPr>
        <p:txBody>
          <a:bodyPr vert="horz" lIns="91321" tIns="45661" rIns="91321" bIns="45661" rtlCol="0"/>
          <a:lstStyle>
            <a:lvl1pPr algn="r">
              <a:defRPr sz="1200"/>
            </a:lvl1pPr>
          </a:lstStyle>
          <a:p>
            <a:fld id="{15A1D592-E029-400B-902C-DDB7310DCD8F}" type="datetimeFigureOut">
              <a:rPr lang="zh-TW" altLang="en-US" smtClean="0"/>
              <a:t>2020/9/25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1" y="9430092"/>
            <a:ext cx="2945659" cy="498134"/>
          </a:xfrm>
          <a:prstGeom prst="rect">
            <a:avLst/>
          </a:prstGeom>
        </p:spPr>
        <p:txBody>
          <a:bodyPr vert="horz" lIns="91321" tIns="45661" rIns="91321" bIns="45661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0443" y="9430092"/>
            <a:ext cx="2945659" cy="498134"/>
          </a:xfrm>
          <a:prstGeom prst="rect">
            <a:avLst/>
          </a:prstGeom>
        </p:spPr>
        <p:txBody>
          <a:bodyPr vert="horz" lIns="91321" tIns="45661" rIns="91321" bIns="45661" rtlCol="0" anchor="b"/>
          <a:lstStyle>
            <a:lvl1pPr algn="r">
              <a:defRPr sz="1200"/>
            </a:lvl1pPr>
          </a:lstStyle>
          <a:p>
            <a:fld id="{F6821AB6-0339-447C-9D19-B163F479EE2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2703675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448" cy="497918"/>
          </a:xfrm>
          <a:prstGeom prst="rect">
            <a:avLst/>
          </a:prstGeom>
        </p:spPr>
        <p:txBody>
          <a:bodyPr vert="horz" lIns="91321" tIns="45661" rIns="91321" bIns="45661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643" y="0"/>
            <a:ext cx="2945448" cy="497918"/>
          </a:xfrm>
          <a:prstGeom prst="rect">
            <a:avLst/>
          </a:prstGeom>
        </p:spPr>
        <p:txBody>
          <a:bodyPr vert="horz" lIns="91321" tIns="45661" rIns="91321" bIns="45661" rtlCol="0"/>
          <a:lstStyle>
            <a:lvl1pPr algn="r">
              <a:defRPr sz="1200"/>
            </a:lvl1pPr>
          </a:lstStyle>
          <a:p>
            <a:fld id="{1189A3C7-5D10-4B16-ABF7-E9765C9170D6}" type="datetimeFigureOut">
              <a:rPr lang="zh-TW" altLang="en-US" smtClean="0"/>
              <a:t>2020/9/25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1425"/>
            <a:ext cx="5956300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21" tIns="45661" rIns="91321" bIns="45661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0085" y="4777790"/>
            <a:ext cx="5437506" cy="3908812"/>
          </a:xfrm>
          <a:prstGeom prst="rect">
            <a:avLst/>
          </a:prstGeom>
        </p:spPr>
        <p:txBody>
          <a:bodyPr vert="horz" lIns="91321" tIns="45661" rIns="91321" bIns="45661" rtlCol="0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30308"/>
            <a:ext cx="2945448" cy="497918"/>
          </a:xfrm>
          <a:prstGeom prst="rect">
            <a:avLst/>
          </a:prstGeom>
        </p:spPr>
        <p:txBody>
          <a:bodyPr vert="horz" lIns="91321" tIns="45661" rIns="91321" bIns="45661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643" y="9430308"/>
            <a:ext cx="2945448" cy="497918"/>
          </a:xfrm>
          <a:prstGeom prst="rect">
            <a:avLst/>
          </a:prstGeom>
        </p:spPr>
        <p:txBody>
          <a:bodyPr vert="horz" lIns="91321" tIns="45661" rIns="91321" bIns="45661" rtlCol="0" anchor="b"/>
          <a:lstStyle>
            <a:lvl1pPr algn="r">
              <a:defRPr sz="1200"/>
            </a:lvl1pPr>
          </a:lstStyle>
          <a:p>
            <a:fld id="{6A800F69-B631-4676-AF98-3CD76F9442C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006890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A528A-F14A-4860-9049-237392A28502}" type="datetime1">
              <a:rPr lang="zh-TW" altLang="en-US" smtClean="0"/>
              <a:t>2020/9/25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60F59-5F1C-4564-8F5A-51321568E48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714183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A4875-41C8-407A-9803-8D24FBEA512C}" type="datetime1">
              <a:rPr lang="zh-TW" altLang="en-US" smtClean="0"/>
              <a:t>2020/9/25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60F59-5F1C-4564-8F5A-51321568E48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304360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075EF-8FBB-48FF-988C-56682B98C860}" type="datetime1">
              <a:rPr lang="zh-TW" altLang="en-US" smtClean="0"/>
              <a:t>2020/9/25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60F59-5F1C-4564-8F5A-51321568E48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32804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82AC3-9798-44AA-A6A6-3A4B720CC04B}" type="datetime1">
              <a:rPr lang="zh-TW" altLang="en-US" smtClean="0"/>
              <a:t>2020/9/25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60F59-5F1C-4564-8F5A-51321568E48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178288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CAD1E-B899-492E-88C3-EF75A1853E44}" type="datetime1">
              <a:rPr lang="zh-TW" altLang="en-US" smtClean="0"/>
              <a:t>2020/9/25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60F59-5F1C-4564-8F5A-51321568E48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177504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B6497-E837-48B9-9C47-250888A68AC7}" type="datetime1">
              <a:rPr lang="zh-TW" altLang="en-US" smtClean="0"/>
              <a:t>2020/9/25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60F59-5F1C-4564-8F5A-51321568E48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018191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6211A-535C-4EBD-8889-E5B38861F7D1}" type="datetime1">
              <a:rPr lang="zh-TW" altLang="en-US" smtClean="0"/>
              <a:t>2020/9/25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60F59-5F1C-4564-8F5A-51321568E48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975126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E0CFE-F60D-47C8-9228-3FAF9199C345}" type="datetime1">
              <a:rPr lang="zh-TW" altLang="en-US" smtClean="0"/>
              <a:t>2020/9/25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60F59-5F1C-4564-8F5A-51321568E48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31867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E781D-B3E5-406D-99EE-6E43D97FDCF7}" type="datetime1">
              <a:rPr lang="zh-TW" altLang="en-US" smtClean="0"/>
              <a:t>2020/9/25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60F59-5F1C-4564-8F5A-51321568E48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03458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6EF25-927A-483F-B551-EF72AAE8BBE6}" type="datetime1">
              <a:rPr lang="zh-TW" altLang="en-US" smtClean="0"/>
              <a:t>2020/9/25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60F59-5F1C-4564-8F5A-51321568E48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965439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68BF5-93F9-4FA6-83F8-BF987118C7D3}" type="datetime1">
              <a:rPr lang="zh-TW" altLang="en-US" smtClean="0"/>
              <a:t>2020/9/25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60F59-5F1C-4564-8F5A-51321568E48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438882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A2C7DA-F1E9-4BC3-8F3F-844C3CE90D41}" type="datetime1">
              <a:rPr lang="zh-TW" altLang="en-US" smtClean="0"/>
              <a:t>2020/9/25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F60F59-5F1C-4564-8F5A-51321568E48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39862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  <p:sldLayoutId id="2147483728" r:id="rId4"/>
    <p:sldLayoutId id="2147483729" r:id="rId5"/>
    <p:sldLayoutId id="2147483730" r:id="rId6"/>
    <p:sldLayoutId id="2147483731" r:id="rId7"/>
    <p:sldLayoutId id="2147483732" r:id="rId8"/>
    <p:sldLayoutId id="2147483733" r:id="rId9"/>
    <p:sldLayoutId id="2147483734" r:id="rId10"/>
    <p:sldLayoutId id="2147483735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30.xml"/><Relationship Id="rId3" Type="http://schemas.openxmlformats.org/officeDocument/2006/relationships/slide" Target="slide7.xml"/><Relationship Id="rId7" Type="http://schemas.openxmlformats.org/officeDocument/2006/relationships/slide" Target="slide27.xml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Relationship Id="rId6" Type="http://schemas.openxmlformats.org/officeDocument/2006/relationships/slide" Target="slide26.xml"/><Relationship Id="rId5" Type="http://schemas.openxmlformats.org/officeDocument/2006/relationships/slide" Target="slide25.xml"/><Relationship Id="rId4" Type="http://schemas.openxmlformats.org/officeDocument/2006/relationships/slide" Target="slide2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cnfa.my.webex.com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hyperlink" Target="https://cnfa.my.webex.com/webappng/sites/cnfa.my/dashboard?siteurl=cnfa.my" TargetMode="External"/><Relationship Id="rId4" Type="http://schemas.openxmlformats.org/officeDocument/2006/relationships/image" Target="../media/image30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dirty="0">
                <a:latin typeface="+mj-ea"/>
              </a:rPr>
              <a:t> </a:t>
            </a:r>
            <a:r>
              <a:rPr lang="zh-TW" altLang="en-US" sz="9600" b="1" dirty="0">
                <a:solidFill>
                  <a:srgbClr val="0070C0"/>
                </a:solidFill>
                <a:latin typeface="+mj-ea"/>
              </a:rPr>
              <a:t>學員操作手冊 </a:t>
            </a:r>
            <a:endParaRPr lang="zh-TW" altLang="en-US" dirty="0">
              <a:latin typeface="+mj-ea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60F59-5F1C-4564-8F5A-51321568E480}" type="slidenum">
              <a:rPr lang="zh-TW" altLang="en-US" smtClean="0"/>
              <a:t>1</a:t>
            </a:fld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0215" y="818592"/>
            <a:ext cx="1681000" cy="153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517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800" dirty="0" smtClean="0">
                <a:solidFill>
                  <a:srgbClr val="0070C0"/>
                </a:solidFill>
                <a:latin typeface="+mj-ea"/>
              </a:rPr>
              <a:t>提醒事項</a:t>
            </a:r>
            <a:endParaRPr lang="zh-TW" altLang="en-US" sz="3800" dirty="0">
              <a:solidFill>
                <a:srgbClr val="0070C0"/>
              </a:solidFill>
              <a:latin typeface="+mj-ea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u"/>
            </a:pPr>
            <a:r>
              <a:rPr lang="zh-TW" altLang="en-US" sz="2200" dirty="0" smtClean="0">
                <a:latin typeface="+mn-ea"/>
              </a:rPr>
              <a:t>正式上課會議連結將於開課前寄至</a:t>
            </a:r>
            <a:r>
              <a:rPr lang="en-US" altLang="zh-TW" sz="2200" dirty="0" smtClean="0">
                <a:latin typeface="+mn-ea"/>
              </a:rPr>
              <a:t>Email</a:t>
            </a:r>
          </a:p>
          <a:p>
            <a:pPr>
              <a:buFont typeface="Wingdings" panose="05000000000000000000" pitchFamily="2" charset="2"/>
              <a:buChar char="u"/>
            </a:pPr>
            <a:r>
              <a:rPr lang="zh-TW" altLang="en-US" sz="2200" dirty="0" smtClean="0">
                <a:latin typeface="+mn-ea"/>
              </a:rPr>
              <a:t>請參訓學員於課程開始前</a:t>
            </a:r>
            <a:r>
              <a:rPr lang="en-US" altLang="zh-TW" sz="2200" dirty="0">
                <a:latin typeface="+mn-ea"/>
              </a:rPr>
              <a:t>3</a:t>
            </a:r>
            <a:r>
              <a:rPr lang="en-US" altLang="zh-TW" sz="2200" dirty="0" smtClean="0">
                <a:latin typeface="+mn-ea"/>
              </a:rPr>
              <a:t>0</a:t>
            </a:r>
            <a:r>
              <a:rPr lang="zh-TW" altLang="en-US" sz="2200" dirty="0" smtClean="0">
                <a:latin typeface="+mn-ea"/>
              </a:rPr>
              <a:t>分鐘進入會議室</a:t>
            </a:r>
            <a:endParaRPr lang="en-US" altLang="zh-TW" sz="2200" dirty="0" smtClean="0">
              <a:latin typeface="+mn-ea"/>
            </a:endParaRPr>
          </a:p>
          <a:p>
            <a:pPr>
              <a:buFont typeface="Wingdings" panose="05000000000000000000" pitchFamily="2" charset="2"/>
              <a:buChar char="u"/>
            </a:pPr>
            <a:r>
              <a:rPr lang="zh-TW" altLang="en-US" sz="2200" dirty="0" smtClean="0">
                <a:latin typeface="+mn-ea"/>
              </a:rPr>
              <a:t>進入會議室前，請輸入正確的名稱：「公司名稱</a:t>
            </a:r>
            <a:r>
              <a:rPr lang="en-US" altLang="zh-TW" sz="2200" dirty="0" smtClean="0">
                <a:latin typeface="+mn-ea"/>
              </a:rPr>
              <a:t>+</a:t>
            </a:r>
            <a:r>
              <a:rPr lang="zh-TW" altLang="en-US" sz="2200" dirty="0" smtClean="0">
                <a:latin typeface="+mn-ea"/>
              </a:rPr>
              <a:t>姓名」</a:t>
            </a:r>
          </a:p>
          <a:p>
            <a:pPr marL="0" indent="0">
              <a:buNone/>
            </a:pPr>
            <a:r>
              <a:rPr lang="zh-TW" altLang="en-US" sz="2200" dirty="0" smtClean="0">
                <a:latin typeface="+mn-ea"/>
              </a:rPr>
              <a:t>（進入會議室後無法再更名）</a:t>
            </a:r>
            <a:endParaRPr lang="en-US" altLang="zh-TW" sz="2200" dirty="0" smtClean="0">
              <a:latin typeface="+mn-ea"/>
            </a:endParaRPr>
          </a:p>
          <a:p>
            <a:pPr>
              <a:buFont typeface="Wingdings" panose="05000000000000000000" pitchFamily="2" charset="2"/>
              <a:buChar char="u"/>
            </a:pPr>
            <a:r>
              <a:rPr lang="zh-TW" altLang="en-US" sz="2200" dirty="0">
                <a:latin typeface="+mn-ea"/>
              </a:rPr>
              <a:t>會議過程中麥克風請保持靜</a:t>
            </a:r>
            <a:r>
              <a:rPr lang="zh-TW" altLang="en-US" sz="2200" dirty="0" smtClean="0">
                <a:latin typeface="+mn-ea"/>
              </a:rPr>
              <a:t>音，並開啟視訊</a:t>
            </a:r>
            <a:endParaRPr lang="en-US" altLang="zh-TW" sz="2200" dirty="0" smtClean="0">
              <a:latin typeface="+mn-ea"/>
            </a:endParaRPr>
          </a:p>
          <a:p>
            <a:pPr>
              <a:buFont typeface="Wingdings" panose="05000000000000000000" pitchFamily="2" charset="2"/>
              <a:buChar char="u"/>
            </a:pPr>
            <a:r>
              <a:rPr lang="zh-TW" altLang="en-US" sz="2200" dirty="0" smtClean="0">
                <a:latin typeface="+mn-ea"/>
              </a:rPr>
              <a:t>電腦版較手機板功能齊全，建議使用桌電或筆電設備</a:t>
            </a:r>
            <a:endParaRPr lang="en-US" altLang="zh-TW" sz="2200" dirty="0" smtClean="0">
              <a:latin typeface="+mn-ea"/>
            </a:endParaRPr>
          </a:p>
          <a:p>
            <a:pPr>
              <a:buFont typeface="Wingdings" panose="05000000000000000000" pitchFamily="2" charset="2"/>
              <a:buChar char="u"/>
            </a:pPr>
            <a:r>
              <a:rPr lang="zh-TW" altLang="en-US" sz="2200" dirty="0" smtClean="0">
                <a:latin typeface="+mn-ea"/>
              </a:rPr>
              <a:t>視訊會議耗電，請隨時注意設備的電量是否充足</a:t>
            </a:r>
            <a:endParaRPr lang="zh-TW" altLang="en-US" sz="2200" dirty="0">
              <a:latin typeface="+mn-ea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60F59-5F1C-4564-8F5A-51321568E480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7646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800" dirty="0" smtClean="0">
                <a:solidFill>
                  <a:srgbClr val="0070C0"/>
                </a:solidFill>
                <a:latin typeface="+mj-ea"/>
              </a:rPr>
              <a:t>不能不知道</a:t>
            </a:r>
            <a:r>
              <a:rPr lang="zh-TW" altLang="en-US" sz="3800" dirty="0">
                <a:solidFill>
                  <a:srgbClr val="0070C0"/>
                </a:solidFill>
                <a:latin typeface="+mj-ea"/>
              </a:rPr>
              <a:t>的會議功能 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u"/>
            </a:pPr>
            <a:r>
              <a:rPr lang="zh-TW" altLang="en-US" sz="2200" dirty="0" smtClean="0">
                <a:latin typeface="+mn-ea"/>
              </a:rPr>
              <a:t>進入會議室 </a:t>
            </a:r>
            <a:r>
              <a:rPr lang="en-US" altLang="zh-TW" sz="2200" dirty="0" smtClean="0">
                <a:latin typeface="+mn-ea"/>
              </a:rPr>
              <a:t>(</a:t>
            </a:r>
            <a:r>
              <a:rPr lang="zh-TW" altLang="en-US" sz="2200" dirty="0" smtClean="0">
                <a:latin typeface="+mn-ea"/>
              </a:rPr>
              <a:t>會議開始前請確認輸入正確</a:t>
            </a:r>
            <a:r>
              <a:rPr lang="zh-TW" altLang="en-US" sz="2200" dirty="0">
                <a:latin typeface="+mn-ea"/>
              </a:rPr>
              <a:t>「公司名稱</a:t>
            </a:r>
            <a:r>
              <a:rPr lang="en-US" altLang="zh-TW" sz="2200" dirty="0">
                <a:latin typeface="+mn-ea"/>
              </a:rPr>
              <a:t>+</a:t>
            </a:r>
            <a:r>
              <a:rPr lang="zh-TW" altLang="en-US" sz="2200" dirty="0">
                <a:latin typeface="+mn-ea"/>
              </a:rPr>
              <a:t>姓名」</a:t>
            </a:r>
            <a:r>
              <a:rPr lang="zh-TW" altLang="en-US" sz="2200" dirty="0" smtClean="0">
                <a:latin typeface="+mn-ea"/>
              </a:rPr>
              <a:t>，以供查驗身分</a:t>
            </a:r>
            <a:r>
              <a:rPr lang="en-US" altLang="zh-TW" sz="2200" dirty="0" smtClean="0">
                <a:latin typeface="+mn-ea"/>
              </a:rPr>
              <a:t>)</a:t>
            </a:r>
          </a:p>
          <a:p>
            <a:pPr>
              <a:buFont typeface="Wingdings" panose="05000000000000000000" pitchFamily="2" charset="2"/>
              <a:buChar char="u"/>
            </a:pPr>
            <a:r>
              <a:rPr lang="zh-TW" altLang="en-US" sz="2200" dirty="0" smtClean="0">
                <a:latin typeface="+mn-ea"/>
              </a:rPr>
              <a:t>關閉麥克風 </a:t>
            </a:r>
            <a:r>
              <a:rPr lang="en-US" altLang="zh-TW" sz="2200" dirty="0" smtClean="0">
                <a:latin typeface="+mn-ea"/>
              </a:rPr>
              <a:t>(</a:t>
            </a:r>
            <a:r>
              <a:rPr lang="zh-TW" altLang="en-US" sz="2200" dirty="0" smtClean="0">
                <a:latin typeface="+mn-ea"/>
              </a:rPr>
              <a:t>課堂期間將關閉所有學員的麥克風以避免影響課程進行</a:t>
            </a:r>
            <a:r>
              <a:rPr lang="en-US" altLang="zh-TW" sz="2200" dirty="0" smtClean="0">
                <a:latin typeface="+mn-ea"/>
              </a:rPr>
              <a:t>)</a:t>
            </a:r>
          </a:p>
          <a:p>
            <a:pPr>
              <a:buFont typeface="Wingdings" panose="05000000000000000000" pitchFamily="2" charset="2"/>
              <a:buChar char="u"/>
            </a:pPr>
            <a:r>
              <a:rPr lang="zh-TW" altLang="en-US" sz="2200" dirty="0" smtClean="0">
                <a:latin typeface="+mn-ea"/>
              </a:rPr>
              <a:t>聊天功能 </a:t>
            </a:r>
            <a:r>
              <a:rPr lang="en-US" altLang="zh-TW" sz="2200" dirty="0" smtClean="0">
                <a:latin typeface="+mn-ea"/>
              </a:rPr>
              <a:t>(</a:t>
            </a:r>
            <a:r>
              <a:rPr lang="zh-TW" altLang="en-US" sz="2200" dirty="0" smtClean="0">
                <a:latin typeface="+mn-ea"/>
              </a:rPr>
              <a:t>發訊息所有人</a:t>
            </a:r>
            <a:r>
              <a:rPr lang="en-US" altLang="zh-TW" sz="2200" dirty="0" smtClean="0">
                <a:latin typeface="+mn-ea"/>
              </a:rPr>
              <a:t>)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60F59-5F1C-4564-8F5A-51321568E480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16999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800" dirty="0" smtClean="0">
                <a:solidFill>
                  <a:srgbClr val="0070C0"/>
                </a:solidFill>
                <a:latin typeface="+mn-ea"/>
                <a:ea typeface="+mn-ea"/>
              </a:rPr>
              <a:t>目錄</a:t>
            </a:r>
            <a:endParaRPr lang="zh-TW" altLang="en-US" sz="3800" dirty="0">
              <a:solidFill>
                <a:srgbClr val="0070C0"/>
              </a:solidFill>
              <a:latin typeface="+mn-ea"/>
              <a:ea typeface="+mn-ea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zh-TW" altLang="en-US" sz="2400" dirty="0" smtClean="0">
                <a:solidFill>
                  <a:schemeClr val="tx1"/>
                </a:solidFill>
                <a:latin typeface="+mn-ea"/>
                <a:hlinkClick r:id="rId2" action="ppaction://hlinksldjump"/>
              </a:rPr>
              <a:t>如何更改個人名稱</a:t>
            </a:r>
            <a:endParaRPr lang="zh-TW" altLang="en-US" sz="2400" dirty="0" smtClean="0">
              <a:solidFill>
                <a:schemeClr val="tx1"/>
              </a:solidFill>
              <a:latin typeface="+mn-ea"/>
            </a:endParaRPr>
          </a:p>
          <a:p>
            <a:r>
              <a:rPr lang="zh-TW" altLang="en-US" sz="2400" dirty="0" smtClean="0">
                <a:solidFill>
                  <a:schemeClr val="tx1"/>
                </a:solidFill>
                <a:latin typeface="+mn-ea"/>
                <a:hlinkClick r:id="rId3" action="ppaction://hlinksldjump"/>
              </a:rPr>
              <a:t>如何進入會議室</a:t>
            </a:r>
            <a:endParaRPr lang="zh-TW" altLang="en-US" sz="2400" dirty="0" smtClean="0">
              <a:solidFill>
                <a:schemeClr val="tx1"/>
              </a:solidFill>
              <a:latin typeface="+mn-ea"/>
            </a:endParaRPr>
          </a:p>
          <a:p>
            <a:r>
              <a:rPr lang="en-US" altLang="zh-TW" sz="2400" dirty="0" err="1" smtClean="0">
                <a:solidFill>
                  <a:schemeClr val="tx1"/>
                </a:solidFill>
                <a:latin typeface="+mn-ea"/>
                <a:hlinkClick r:id="rId4" action="ppaction://hlinksldjump"/>
              </a:rPr>
              <a:t>Webex</a:t>
            </a:r>
            <a:r>
              <a:rPr lang="zh-TW" altLang="en-US" sz="2400" dirty="0" smtClean="0">
                <a:solidFill>
                  <a:schemeClr val="tx1"/>
                </a:solidFill>
                <a:latin typeface="+mn-ea"/>
                <a:hlinkClick r:id="rId4" action="ppaction://hlinksldjump"/>
              </a:rPr>
              <a:t>介面介紹</a:t>
            </a:r>
            <a:endParaRPr lang="zh-TW" altLang="en-US" sz="2400" dirty="0" smtClean="0">
              <a:solidFill>
                <a:schemeClr val="tx1"/>
              </a:solidFill>
              <a:latin typeface="+mn-ea"/>
            </a:endParaRPr>
          </a:p>
          <a:p>
            <a:r>
              <a:rPr lang="zh-TW" altLang="en-US" sz="2400" dirty="0" smtClean="0">
                <a:solidFill>
                  <a:schemeClr val="tx1"/>
                </a:solidFill>
                <a:latin typeface="+mn-ea"/>
                <a:hlinkClick r:id="rId5" action="ppaction://hlinksldjump"/>
              </a:rPr>
              <a:t>如何使用聊天功能</a:t>
            </a:r>
            <a:endParaRPr lang="zh-TW" altLang="en-US" sz="2400" dirty="0" smtClean="0">
              <a:solidFill>
                <a:schemeClr val="tx1"/>
              </a:solidFill>
              <a:latin typeface="+mn-ea"/>
            </a:endParaRPr>
          </a:p>
          <a:p>
            <a:r>
              <a:rPr lang="zh-TW" altLang="en-US" sz="2400" dirty="0" smtClean="0">
                <a:solidFill>
                  <a:schemeClr val="tx1"/>
                </a:solidFill>
                <a:latin typeface="+mn-ea"/>
                <a:hlinkClick r:id="rId6" action="ppaction://hlinksldjump"/>
              </a:rPr>
              <a:t>如何靜音</a:t>
            </a:r>
            <a:endParaRPr lang="zh-TW" altLang="en-US" sz="2400" dirty="0" smtClean="0">
              <a:solidFill>
                <a:schemeClr val="tx1"/>
              </a:solidFill>
              <a:latin typeface="+mn-ea"/>
            </a:endParaRPr>
          </a:p>
          <a:p>
            <a:r>
              <a:rPr lang="zh-TW" altLang="en-US" sz="2400" dirty="0" smtClean="0">
                <a:solidFill>
                  <a:schemeClr val="tx1"/>
                </a:solidFill>
                <a:latin typeface="+mn-ea"/>
                <a:hlinkClick r:id="rId7" action="ppaction://hlinksldjump"/>
              </a:rPr>
              <a:t>不同設備的小功能畫面</a:t>
            </a:r>
            <a:r>
              <a:rPr lang="en-US" altLang="zh-TW" sz="2400" dirty="0">
                <a:solidFill>
                  <a:schemeClr val="tx1"/>
                </a:solidFill>
                <a:latin typeface="+mn-ea"/>
                <a:hlinkClick r:id="rId7" action="ppaction://hlinksldjump"/>
              </a:rPr>
              <a:t> </a:t>
            </a:r>
            <a:r>
              <a:rPr lang="en-US" altLang="zh-TW" sz="2400" dirty="0" smtClean="0">
                <a:solidFill>
                  <a:schemeClr val="tx1"/>
                </a:solidFill>
                <a:latin typeface="+mn-ea"/>
                <a:hlinkClick r:id="rId7" action="ppaction://hlinksldjump"/>
              </a:rPr>
              <a:t>- </a:t>
            </a:r>
            <a:r>
              <a:rPr lang="en-US" altLang="zh-TW" sz="2400" dirty="0" smtClean="0">
                <a:solidFill>
                  <a:schemeClr val="tx1"/>
                </a:solidFill>
                <a:latin typeface="+mn-ea"/>
                <a:cs typeface="Calibri" panose="020F0502020204030204" pitchFamily="34" charset="0"/>
                <a:hlinkClick r:id="rId7" action="ppaction://hlinksldjump"/>
              </a:rPr>
              <a:t>iPad</a:t>
            </a:r>
            <a:r>
              <a:rPr lang="zh-TW" altLang="en-US" sz="2400" dirty="0" smtClean="0">
                <a:solidFill>
                  <a:schemeClr val="tx1"/>
                </a:solidFill>
                <a:latin typeface="+mn-ea"/>
                <a:cs typeface="Calibri" panose="020F0502020204030204" pitchFamily="34" charset="0"/>
                <a:hlinkClick r:id="rId7" action="ppaction://hlinksldjump"/>
              </a:rPr>
              <a:t>、</a:t>
            </a:r>
            <a:r>
              <a:rPr lang="en-US" altLang="zh-TW" sz="2400" dirty="0" smtClean="0">
                <a:solidFill>
                  <a:schemeClr val="tx1"/>
                </a:solidFill>
                <a:latin typeface="+mn-ea"/>
                <a:cs typeface="Calibri" panose="020F0502020204030204" pitchFamily="34" charset="0"/>
                <a:hlinkClick r:id="rId7" action="ppaction://hlinksldjump"/>
              </a:rPr>
              <a:t>iOS</a:t>
            </a:r>
            <a:r>
              <a:rPr lang="zh-TW" altLang="en-US" sz="2400" dirty="0" smtClean="0">
                <a:solidFill>
                  <a:schemeClr val="tx1"/>
                </a:solidFill>
                <a:latin typeface="+mn-ea"/>
                <a:cs typeface="Calibri" panose="020F0502020204030204" pitchFamily="34" charset="0"/>
                <a:hlinkClick r:id="rId7" action="ppaction://hlinksldjump"/>
              </a:rPr>
              <a:t>、</a:t>
            </a:r>
            <a:r>
              <a:rPr lang="en-US" altLang="zh-TW" sz="2400" dirty="0" smtClean="0">
                <a:solidFill>
                  <a:schemeClr val="tx1"/>
                </a:solidFill>
                <a:latin typeface="+mn-ea"/>
                <a:cs typeface="Calibri" panose="020F0502020204030204" pitchFamily="34" charset="0"/>
                <a:hlinkClick r:id="rId7" action="ppaction://hlinksldjump"/>
              </a:rPr>
              <a:t>Android</a:t>
            </a:r>
            <a:endParaRPr lang="en-US" altLang="zh-TW" sz="2400" dirty="0" smtClean="0">
              <a:solidFill>
                <a:schemeClr val="tx1"/>
              </a:solidFill>
              <a:latin typeface="+mn-ea"/>
              <a:cs typeface="Calibri" panose="020F0502020204030204" pitchFamily="34" charset="0"/>
            </a:endParaRPr>
          </a:p>
          <a:p>
            <a:r>
              <a:rPr lang="zh-TW" altLang="en-US" sz="2400" dirty="0" smtClean="0">
                <a:solidFill>
                  <a:schemeClr val="tx1"/>
                </a:solidFill>
                <a:latin typeface="+mn-ea"/>
                <a:hlinkClick r:id="rId8" action="ppaction://hlinksldjump"/>
              </a:rPr>
              <a:t>軟體下載</a:t>
            </a:r>
            <a:endParaRPr lang="zh-TW" altLang="en-US" sz="2400" dirty="0" smtClean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60F59-5F1C-4564-8F5A-51321568E480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74236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800" dirty="0" smtClean="0">
                <a:solidFill>
                  <a:srgbClr val="0070C0"/>
                </a:solidFill>
                <a:latin typeface="+mn-ea"/>
              </a:rPr>
              <a:t>如何</a:t>
            </a:r>
            <a:r>
              <a:rPr lang="zh-TW" altLang="en-US" sz="3800" dirty="0">
                <a:solidFill>
                  <a:srgbClr val="0070C0"/>
                </a:solidFill>
                <a:latin typeface="+mn-ea"/>
              </a:rPr>
              <a:t>更改個人</a:t>
            </a:r>
            <a:r>
              <a:rPr lang="zh-TW" altLang="en-US" sz="3800" dirty="0" smtClean="0">
                <a:solidFill>
                  <a:srgbClr val="0070C0"/>
                </a:solidFill>
                <a:latin typeface="+mn-ea"/>
              </a:rPr>
              <a:t>名稱</a:t>
            </a:r>
            <a:r>
              <a:rPr lang="zh-TW" altLang="en-US" sz="3800" dirty="0" smtClean="0">
                <a:solidFill>
                  <a:srgbClr val="0070C0"/>
                </a:solidFill>
                <a:latin typeface="+mj-ea"/>
              </a:rPr>
              <a:t> </a:t>
            </a:r>
            <a:endParaRPr lang="zh-TW" altLang="en-US" sz="3800" dirty="0">
              <a:solidFill>
                <a:srgbClr val="0070C0"/>
              </a:solidFill>
              <a:latin typeface="+mj-ea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u"/>
            </a:pPr>
            <a:r>
              <a:rPr lang="zh-TW" altLang="en-US" sz="2400" dirty="0">
                <a:latin typeface="+mn-ea"/>
              </a:rPr>
              <a:t>進入會議室前，請先確認個人名稱，進入會議室後，將無法在會議室內</a:t>
            </a:r>
            <a:r>
              <a:rPr lang="zh-TW" altLang="en-US" sz="2400" dirty="0" smtClean="0">
                <a:latin typeface="+mn-ea"/>
              </a:rPr>
              <a:t>進</a:t>
            </a:r>
            <a:endParaRPr lang="en-US" altLang="zh-TW" sz="2400" dirty="0" smtClean="0">
              <a:latin typeface="+mn-ea"/>
            </a:endParaRPr>
          </a:p>
          <a:p>
            <a:pPr marL="0" indent="0">
              <a:buNone/>
            </a:pPr>
            <a:r>
              <a:rPr lang="en-US" altLang="zh-TW" sz="2400" dirty="0">
                <a:latin typeface="+mn-ea"/>
              </a:rPr>
              <a:t> </a:t>
            </a:r>
            <a:r>
              <a:rPr lang="en-US" altLang="zh-TW" sz="2400" dirty="0" smtClean="0">
                <a:latin typeface="+mn-ea"/>
              </a:rPr>
              <a:t>  </a:t>
            </a:r>
            <a:r>
              <a:rPr lang="zh-TW" altLang="en-US" sz="2400" dirty="0" smtClean="0">
                <a:latin typeface="+mn-ea"/>
              </a:rPr>
              <a:t> 行</a:t>
            </a:r>
            <a:r>
              <a:rPr lang="zh-TW" altLang="en-US" sz="2400" dirty="0">
                <a:latin typeface="+mn-ea"/>
              </a:rPr>
              <a:t>更名</a:t>
            </a:r>
            <a:r>
              <a:rPr lang="zh-TW" altLang="en-US" sz="2400" dirty="0" smtClean="0">
                <a:latin typeface="+mn-ea"/>
              </a:rPr>
              <a:t>動作</a:t>
            </a:r>
            <a:endParaRPr lang="en-US" altLang="zh-TW" sz="2400" dirty="0">
              <a:latin typeface="+mn-ea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60F59-5F1C-4564-8F5A-51321568E480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35641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800" dirty="0" smtClean="0">
                <a:solidFill>
                  <a:srgbClr val="0070C0"/>
                </a:solidFill>
                <a:latin typeface="+mn-ea"/>
                <a:ea typeface="+mn-ea"/>
              </a:rPr>
              <a:t>如何更改個人名稱</a:t>
            </a:r>
            <a:endParaRPr lang="zh-TW" altLang="en-US" sz="3800" dirty="0">
              <a:latin typeface="+mn-ea"/>
              <a:ea typeface="+mn-ea"/>
            </a:endParaRPr>
          </a:p>
        </p:txBody>
      </p:sp>
      <p:graphicFrame>
        <p:nvGraphicFramePr>
          <p:cNvPr id="6" name="內容版面配置區 5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28151730"/>
              </p:ext>
            </p:extLst>
          </p:nvPr>
        </p:nvGraphicFramePr>
        <p:xfrm>
          <a:off x="838200" y="1383323"/>
          <a:ext cx="10509250" cy="53381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06" name="文件" r:id="rId3" imgW="14184069" imgH="7780638" progId="Word.Document.12">
                  <p:embed/>
                </p:oleObj>
              </mc:Choice>
              <mc:Fallback>
                <p:oleObj name="文件" r:id="rId3" imgW="14184069" imgH="7780638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38200" y="1383323"/>
                        <a:ext cx="10509250" cy="533815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60F59-5F1C-4564-8F5A-51321568E480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13686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800" dirty="0" smtClean="0">
                <a:solidFill>
                  <a:srgbClr val="0070C0"/>
                </a:solidFill>
                <a:latin typeface="+mn-ea"/>
              </a:rPr>
              <a:t>如何進入會議室</a:t>
            </a:r>
            <a:r>
              <a:rPr lang="zh-TW" altLang="en-US" sz="3800" dirty="0" smtClean="0">
                <a:solidFill>
                  <a:srgbClr val="0070C0"/>
                </a:solidFill>
                <a:latin typeface="+mj-ea"/>
              </a:rPr>
              <a:t> </a:t>
            </a:r>
            <a:endParaRPr lang="zh-TW" altLang="en-US" sz="3800" dirty="0">
              <a:solidFill>
                <a:srgbClr val="0070C0"/>
              </a:solidFill>
              <a:latin typeface="+mj-ea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u"/>
            </a:pPr>
            <a:r>
              <a:rPr lang="zh-TW" altLang="en-US" sz="2400" dirty="0" smtClean="0">
                <a:latin typeface="+mn-ea"/>
              </a:rPr>
              <a:t>方法一：從</a:t>
            </a:r>
            <a:r>
              <a:rPr lang="zh-TW" altLang="en-US" sz="2400" dirty="0">
                <a:latin typeface="+mn-ea"/>
              </a:rPr>
              <a:t>瀏覽器加入</a:t>
            </a:r>
            <a:r>
              <a:rPr lang="zh-TW" altLang="en-US" sz="2400" dirty="0" smtClean="0">
                <a:latin typeface="+mn-ea"/>
              </a:rPr>
              <a:t>會議</a:t>
            </a:r>
            <a:endParaRPr lang="en-US" altLang="zh-TW" sz="2400" dirty="0">
              <a:latin typeface="+mn-ea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60F59-5F1C-4564-8F5A-51321568E480}" type="slidenum">
              <a:rPr lang="zh-TW" altLang="en-US" smtClean="0"/>
              <a:t>7</a:t>
            </a:fld>
            <a:endParaRPr lang="zh-TW" altLang="en-US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6949" y="2551907"/>
            <a:ext cx="8353425" cy="247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778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38200" y="1823114"/>
            <a:ext cx="8596668" cy="3880773"/>
          </a:xfrm>
        </p:spPr>
        <p:txBody>
          <a:bodyPr>
            <a:normAutofit/>
          </a:bodyPr>
          <a:lstStyle/>
          <a:p>
            <a:r>
              <a:rPr lang="en-US" altLang="zh-TW" sz="2200" dirty="0" smtClean="0">
                <a:latin typeface="+mn-ea"/>
                <a:cs typeface="Calibri" panose="020F0502020204030204" pitchFamily="34" charset="0"/>
              </a:rPr>
              <a:t>Step1</a:t>
            </a:r>
            <a:r>
              <a:rPr lang="en-US" altLang="zh-TW" sz="2200" dirty="0">
                <a:latin typeface="+mn-ea"/>
                <a:cs typeface="Calibri" panose="020F0502020204030204" pitchFamily="34" charset="0"/>
              </a:rPr>
              <a:t>:</a:t>
            </a:r>
            <a:r>
              <a:rPr lang="zh-TW" altLang="en-US" sz="2200" dirty="0">
                <a:latin typeface="+mn-ea"/>
                <a:cs typeface="Calibri" panose="020F0502020204030204" pitchFamily="34" charset="0"/>
              </a:rPr>
              <a:t> </a:t>
            </a:r>
            <a:r>
              <a:rPr lang="zh-TW" altLang="en-US" sz="2200" dirty="0">
                <a:latin typeface="+mn-ea"/>
              </a:rPr>
              <a:t>前往 </a:t>
            </a:r>
            <a:r>
              <a:rPr lang="en-US" altLang="zh-TW" sz="2200" dirty="0">
                <a:latin typeface="+mn-ea"/>
                <a:hlinkClick r:id="rId2" action="ppaction://hlinkfile"/>
              </a:rPr>
              <a:t>cnfa.my.webex.com</a:t>
            </a:r>
            <a:endParaRPr lang="en-US" altLang="zh-TW" sz="2200" dirty="0">
              <a:latin typeface="+mn-ea"/>
            </a:endParaRPr>
          </a:p>
          <a:p>
            <a:endParaRPr lang="en-US" altLang="zh-TW" dirty="0">
              <a:latin typeface="+mn-ea"/>
            </a:endParaRPr>
          </a:p>
          <a:p>
            <a:pPr>
              <a:buFont typeface="Calibri" panose="020F0502020204030204" pitchFamily="34" charset="0"/>
              <a:buChar char="②"/>
            </a:pPr>
            <a:endParaRPr lang="en-US" altLang="zh-TW" dirty="0" smtClean="0">
              <a:latin typeface="+mn-ea"/>
            </a:endParaRPr>
          </a:p>
          <a:p>
            <a:pPr marL="514350" indent="-514350">
              <a:buFont typeface="+mj-lt"/>
              <a:buAutoNum type="arabicPeriod"/>
            </a:pPr>
            <a:endParaRPr lang="en-US" altLang="zh-TW" dirty="0" smtClean="0">
              <a:latin typeface="+mn-ea"/>
            </a:endParaRPr>
          </a:p>
          <a:p>
            <a:endParaRPr lang="en-US" altLang="zh-TW" dirty="0">
              <a:latin typeface="+mn-ea"/>
            </a:endParaRPr>
          </a:p>
          <a:p>
            <a:endParaRPr lang="en-US" altLang="zh-TW" dirty="0" smtClean="0">
              <a:latin typeface="+mn-ea"/>
            </a:endParaRPr>
          </a:p>
          <a:p>
            <a:pPr marL="0" indent="0">
              <a:buNone/>
            </a:pPr>
            <a:endParaRPr lang="zh-TW" altLang="en-US" dirty="0">
              <a:latin typeface="+mn-ea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60F59-5F1C-4564-8F5A-51321568E480}" type="slidenum">
              <a:rPr lang="zh-TW" altLang="en-US" smtClean="0"/>
              <a:t>8</a:t>
            </a:fld>
            <a:endParaRPr lang="zh-TW" altLang="en-US"/>
          </a:p>
        </p:txBody>
      </p:sp>
      <p:sp>
        <p:nvSpPr>
          <p:cNvPr id="10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800" dirty="0" smtClean="0">
                <a:solidFill>
                  <a:srgbClr val="0070C0"/>
                </a:solidFill>
                <a:latin typeface="+mn-ea"/>
              </a:rPr>
              <a:t>如何進入會議室</a:t>
            </a:r>
            <a:r>
              <a:rPr lang="en-US" altLang="zh-TW" sz="3800" dirty="0">
                <a:solidFill>
                  <a:srgbClr val="0070C0"/>
                </a:solidFill>
                <a:latin typeface="+mj-ea"/>
              </a:rPr>
              <a:t/>
            </a:r>
            <a:br>
              <a:rPr lang="en-US" altLang="zh-TW" sz="3800" dirty="0">
                <a:solidFill>
                  <a:srgbClr val="0070C0"/>
                </a:solidFill>
                <a:latin typeface="+mj-ea"/>
              </a:rPr>
            </a:br>
            <a:r>
              <a:rPr lang="zh-TW" altLang="en-US" sz="3800" dirty="0">
                <a:solidFill>
                  <a:srgbClr val="0070C0"/>
                </a:solidFill>
                <a:latin typeface="+mn-ea"/>
                <a:cs typeface="Calibri" panose="020F0502020204030204" pitchFamily="34" charset="0"/>
              </a:rPr>
              <a:t>方法</a:t>
            </a:r>
            <a:r>
              <a:rPr lang="zh-TW" altLang="en-US" sz="3800" dirty="0" smtClean="0">
                <a:solidFill>
                  <a:srgbClr val="0070C0"/>
                </a:solidFill>
                <a:latin typeface="+mn-ea"/>
                <a:cs typeface="Calibri" panose="020F0502020204030204" pitchFamily="34" charset="0"/>
              </a:rPr>
              <a:t>一</a:t>
            </a:r>
            <a:r>
              <a:rPr lang="en-US" altLang="zh-TW" sz="3800" dirty="0" smtClean="0">
                <a:solidFill>
                  <a:srgbClr val="0070C0"/>
                </a:solidFill>
                <a:latin typeface="+mn-ea"/>
                <a:cs typeface="Calibri" panose="020F0502020204030204" pitchFamily="34" charset="0"/>
              </a:rPr>
              <a:t>:</a:t>
            </a:r>
            <a:r>
              <a:rPr lang="zh-TW" altLang="en-US" sz="3800" dirty="0" smtClean="0">
                <a:solidFill>
                  <a:srgbClr val="0070C0"/>
                </a:solidFill>
                <a:latin typeface="+mn-ea"/>
                <a:cs typeface="Calibri" panose="020F0502020204030204" pitchFamily="34" charset="0"/>
              </a:rPr>
              <a:t> 從</a:t>
            </a:r>
            <a:r>
              <a:rPr lang="zh-TW" altLang="en-US" sz="3800" dirty="0">
                <a:solidFill>
                  <a:srgbClr val="0070C0"/>
                </a:solidFill>
                <a:latin typeface="+mn-ea"/>
                <a:cs typeface="Calibri" panose="020F0502020204030204" pitchFamily="34" charset="0"/>
              </a:rPr>
              <a:t>瀏覽器加入</a:t>
            </a:r>
            <a:r>
              <a:rPr lang="zh-TW" altLang="en-US" sz="3800" dirty="0" smtClean="0">
                <a:solidFill>
                  <a:srgbClr val="0070C0"/>
                </a:solidFill>
                <a:latin typeface="+mn-ea"/>
                <a:cs typeface="Calibri" panose="020F0502020204030204" pitchFamily="34" charset="0"/>
              </a:rPr>
              <a:t>會議</a:t>
            </a:r>
            <a:endParaRPr lang="zh-TW" altLang="en-US" sz="3800" dirty="0">
              <a:solidFill>
                <a:srgbClr val="0070C0"/>
              </a:solidFill>
              <a:latin typeface="+mj-ea"/>
            </a:endParaRPr>
          </a:p>
        </p:txBody>
      </p:sp>
      <p:sp>
        <p:nvSpPr>
          <p:cNvPr id="2" name="文字方塊 1"/>
          <p:cNvSpPr txBox="1"/>
          <p:nvPr/>
        </p:nvSpPr>
        <p:spPr>
          <a:xfrm>
            <a:off x="7459904" y="3308315"/>
            <a:ext cx="4612782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200" dirty="0"/>
              <a:t>1-1 </a:t>
            </a:r>
            <a:r>
              <a:rPr lang="zh-TW" altLang="zh-TW" sz="2200" dirty="0"/>
              <a:t>開啟瀏覽器</a:t>
            </a:r>
            <a:r>
              <a:rPr lang="zh-TW" altLang="zh-TW" sz="2200" dirty="0" smtClean="0"/>
              <a:t>，輸入</a:t>
            </a:r>
            <a:r>
              <a:rPr lang="en-US" altLang="zh-TW" sz="2200" u="sng" dirty="0" smtClean="0">
                <a:hlinkClick r:id="rId2" action="ppaction://hlinkfile"/>
              </a:rPr>
              <a:t>cnfa.my.webex.com</a:t>
            </a:r>
            <a:endParaRPr lang="zh-TW" altLang="zh-TW" sz="2200" dirty="0"/>
          </a:p>
          <a:p>
            <a:r>
              <a:rPr lang="en-US" altLang="zh-TW" sz="2200" dirty="0"/>
              <a:t>1-2 </a:t>
            </a:r>
            <a:r>
              <a:rPr lang="zh-TW" altLang="zh-TW" sz="2200" dirty="0"/>
              <a:t>輸入會議室</a:t>
            </a:r>
            <a:r>
              <a:rPr lang="en-US" altLang="zh-TW" sz="2200" dirty="0"/>
              <a:t>ID</a:t>
            </a:r>
            <a:endParaRPr lang="zh-TW" altLang="zh-TW" sz="2200" dirty="0"/>
          </a:p>
          <a:p>
            <a:r>
              <a:rPr lang="en-US" altLang="zh-TW" sz="2200" dirty="0" smtClean="0"/>
              <a:t>1-3</a:t>
            </a:r>
            <a:r>
              <a:rPr lang="zh-TW" altLang="en-US" sz="2200" dirty="0" smtClean="0"/>
              <a:t> </a:t>
            </a:r>
            <a:r>
              <a:rPr lang="zh-TW" altLang="zh-TW" sz="2200" dirty="0" smtClean="0"/>
              <a:t>點</a:t>
            </a:r>
            <a:r>
              <a:rPr lang="zh-TW" altLang="zh-TW" sz="2200" dirty="0"/>
              <a:t>按「加入」</a:t>
            </a:r>
          </a:p>
          <a:p>
            <a:endParaRPr lang="zh-TW" altLang="en-US" dirty="0"/>
          </a:p>
        </p:txBody>
      </p:sp>
      <p:pic>
        <p:nvPicPr>
          <p:cNvPr id="29710" name="Picture 14" descr="01 瀏覽器 首頁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627" y="2397896"/>
            <a:ext cx="6621704" cy="3958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4256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38200" y="1823114"/>
            <a:ext cx="8596668" cy="3880773"/>
          </a:xfrm>
        </p:spPr>
        <p:txBody>
          <a:bodyPr>
            <a:normAutofit/>
          </a:bodyPr>
          <a:lstStyle/>
          <a:p>
            <a:r>
              <a:rPr lang="en-US" altLang="zh-TW" sz="2200" dirty="0" smtClean="0">
                <a:latin typeface="+mn-ea"/>
                <a:cs typeface="Calibri" panose="020F0502020204030204" pitchFamily="34" charset="0"/>
              </a:rPr>
              <a:t>Step 2:</a:t>
            </a:r>
            <a:r>
              <a:rPr lang="zh-TW" altLang="en-US" sz="2200" dirty="0" smtClean="0">
                <a:latin typeface="+mn-ea"/>
                <a:cs typeface="Calibri" panose="020F0502020204030204" pitchFamily="34" charset="0"/>
              </a:rPr>
              <a:t> </a:t>
            </a:r>
            <a:r>
              <a:rPr lang="zh-TW" altLang="en-US" sz="2200" dirty="0" smtClean="0">
                <a:latin typeface="+mn-ea"/>
              </a:rPr>
              <a:t>輸</a:t>
            </a:r>
            <a:r>
              <a:rPr lang="zh-TW" altLang="en-US" sz="2200" dirty="0">
                <a:latin typeface="+mn-ea"/>
              </a:rPr>
              <a:t>入</a:t>
            </a:r>
            <a:r>
              <a:rPr lang="zh-TW" altLang="en-US" sz="2200" dirty="0" smtClean="0">
                <a:latin typeface="+mn-ea"/>
              </a:rPr>
              <a:t>「密碼」</a:t>
            </a:r>
            <a:endParaRPr lang="en-US" altLang="zh-TW" sz="2200" dirty="0" smtClean="0">
              <a:latin typeface="+mn-ea"/>
            </a:endParaRPr>
          </a:p>
          <a:p>
            <a:endParaRPr lang="en-US" altLang="zh-TW" dirty="0">
              <a:latin typeface="+mn-ea"/>
            </a:endParaRPr>
          </a:p>
          <a:p>
            <a:pPr>
              <a:buFont typeface="Calibri" panose="020F0502020204030204" pitchFamily="34" charset="0"/>
              <a:buChar char="②"/>
            </a:pPr>
            <a:endParaRPr lang="en-US" altLang="zh-TW" dirty="0" smtClean="0">
              <a:latin typeface="+mn-ea"/>
            </a:endParaRPr>
          </a:p>
          <a:p>
            <a:pPr marL="514350" indent="-514350">
              <a:buFont typeface="+mj-lt"/>
              <a:buAutoNum type="arabicPeriod"/>
            </a:pPr>
            <a:endParaRPr lang="en-US" altLang="zh-TW" dirty="0" smtClean="0">
              <a:latin typeface="+mn-ea"/>
            </a:endParaRPr>
          </a:p>
          <a:p>
            <a:endParaRPr lang="en-US" altLang="zh-TW" dirty="0">
              <a:latin typeface="+mn-ea"/>
            </a:endParaRPr>
          </a:p>
          <a:p>
            <a:endParaRPr lang="en-US" altLang="zh-TW" dirty="0" smtClean="0">
              <a:latin typeface="+mn-ea"/>
            </a:endParaRPr>
          </a:p>
          <a:p>
            <a:pPr marL="0" indent="0">
              <a:buNone/>
            </a:pPr>
            <a:endParaRPr lang="zh-TW" altLang="en-US" dirty="0">
              <a:latin typeface="+mn-ea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60F59-5F1C-4564-8F5A-51321568E480}" type="slidenum">
              <a:rPr lang="zh-TW" altLang="en-US" smtClean="0"/>
              <a:t>9</a:t>
            </a:fld>
            <a:endParaRPr lang="zh-TW" altLang="en-US"/>
          </a:p>
        </p:txBody>
      </p:sp>
      <p:sp>
        <p:nvSpPr>
          <p:cNvPr id="10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800" dirty="0">
                <a:solidFill>
                  <a:srgbClr val="0070C0"/>
                </a:solidFill>
                <a:latin typeface="+mn-ea"/>
              </a:rPr>
              <a:t>如何進入會議室</a:t>
            </a:r>
            <a:r>
              <a:rPr lang="en-US" altLang="zh-TW" sz="3800" dirty="0">
                <a:solidFill>
                  <a:srgbClr val="0070C0"/>
                </a:solidFill>
                <a:latin typeface="+mj-ea"/>
              </a:rPr>
              <a:t/>
            </a:r>
            <a:br>
              <a:rPr lang="en-US" altLang="zh-TW" sz="3800" dirty="0">
                <a:solidFill>
                  <a:srgbClr val="0070C0"/>
                </a:solidFill>
                <a:latin typeface="+mj-ea"/>
              </a:rPr>
            </a:br>
            <a:r>
              <a:rPr lang="zh-TW" altLang="en-US" sz="3800" dirty="0">
                <a:solidFill>
                  <a:srgbClr val="0070C0"/>
                </a:solidFill>
                <a:latin typeface="+mn-ea"/>
                <a:cs typeface="Calibri" panose="020F0502020204030204" pitchFamily="34" charset="0"/>
              </a:rPr>
              <a:t>方法一</a:t>
            </a:r>
            <a:r>
              <a:rPr lang="en-US" altLang="zh-TW" sz="3800" dirty="0">
                <a:solidFill>
                  <a:srgbClr val="0070C0"/>
                </a:solidFill>
                <a:latin typeface="+mn-ea"/>
                <a:cs typeface="Calibri" panose="020F0502020204030204" pitchFamily="34" charset="0"/>
              </a:rPr>
              <a:t>:</a:t>
            </a:r>
            <a:r>
              <a:rPr lang="zh-TW" altLang="en-US" sz="3800" dirty="0">
                <a:solidFill>
                  <a:srgbClr val="0070C0"/>
                </a:solidFill>
                <a:latin typeface="+mn-ea"/>
                <a:cs typeface="Calibri" panose="020F0502020204030204" pitchFamily="34" charset="0"/>
              </a:rPr>
              <a:t> 從瀏覽器加入會議</a:t>
            </a:r>
            <a:endParaRPr lang="zh-TW" altLang="en-US" sz="3800" dirty="0">
              <a:solidFill>
                <a:srgbClr val="0070C0"/>
              </a:solidFill>
              <a:latin typeface="+mj-ea"/>
            </a:endParaRPr>
          </a:p>
        </p:txBody>
      </p:sp>
      <p:pic>
        <p:nvPicPr>
          <p:cNvPr id="26715" name="Picture 91" descr="02 瀏覽器  輸密碼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41" t="20020" r="22572" b="21481"/>
          <a:stretch>
            <a:fillRect/>
          </a:stretch>
        </p:blipFill>
        <p:spPr bwMode="auto">
          <a:xfrm>
            <a:off x="838200" y="2264389"/>
            <a:ext cx="5846764" cy="3571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7182231" y="3378779"/>
            <a:ext cx="265545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200" dirty="0"/>
              <a:t>2-1 輸入密碼</a:t>
            </a:r>
          </a:p>
          <a:p>
            <a:r>
              <a:rPr lang="zh-TW" altLang="en-US" sz="2200" dirty="0"/>
              <a:t>2-2 按下「確認」</a:t>
            </a:r>
          </a:p>
        </p:txBody>
      </p:sp>
    </p:spTree>
    <p:extLst>
      <p:ext uri="{BB962C8B-B14F-4D97-AF65-F5344CB8AC3E}">
        <p14:creationId xmlns:p14="http://schemas.microsoft.com/office/powerpoint/2010/main" val="3437692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sz="2200" dirty="0" smtClean="0">
                <a:latin typeface="+mn-ea"/>
                <a:cs typeface="Calibri" panose="020F0502020204030204" pitchFamily="34" charset="0"/>
              </a:rPr>
              <a:t>Step 3: </a:t>
            </a:r>
            <a:r>
              <a:rPr lang="zh-TW" altLang="en-US" sz="2200" dirty="0" smtClean="0">
                <a:latin typeface="+mn-ea"/>
              </a:rPr>
              <a:t>選擇「使用</a:t>
            </a:r>
            <a:r>
              <a:rPr lang="en-US" altLang="zh-TW" sz="2200" dirty="0" smtClean="0">
                <a:latin typeface="+mn-ea"/>
              </a:rPr>
              <a:t>web</a:t>
            </a:r>
            <a:r>
              <a:rPr lang="zh-TW" altLang="en-US" sz="2200" dirty="0" smtClean="0">
                <a:latin typeface="+mn-ea"/>
              </a:rPr>
              <a:t>應用程式」</a:t>
            </a:r>
            <a:endParaRPr lang="en-US" altLang="zh-TW" sz="2200" dirty="0" smtClean="0">
              <a:latin typeface="+mn-ea"/>
            </a:endParaRPr>
          </a:p>
          <a:p>
            <a:endParaRPr lang="en-US" altLang="zh-TW" dirty="0">
              <a:latin typeface="+mn-ea"/>
            </a:endParaRPr>
          </a:p>
          <a:p>
            <a:endParaRPr lang="en-US" altLang="zh-TW" dirty="0" smtClean="0">
              <a:latin typeface="+mn-ea"/>
            </a:endParaRPr>
          </a:p>
          <a:p>
            <a:endParaRPr lang="en-US" altLang="zh-TW" dirty="0">
              <a:latin typeface="+mn-ea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60F59-5F1C-4564-8F5A-51321568E480}" type="slidenum">
              <a:rPr lang="zh-TW" altLang="en-US" smtClean="0"/>
              <a:t>10</a:t>
            </a:fld>
            <a:endParaRPr lang="zh-TW" altLang="en-US"/>
          </a:p>
        </p:txBody>
      </p:sp>
      <p:sp>
        <p:nvSpPr>
          <p:cNvPr id="9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800" dirty="0">
                <a:solidFill>
                  <a:srgbClr val="0070C0"/>
                </a:solidFill>
                <a:latin typeface="+mn-ea"/>
              </a:rPr>
              <a:t>如何進入會議室</a:t>
            </a:r>
            <a:r>
              <a:rPr lang="en-US" altLang="zh-TW" sz="3800" dirty="0">
                <a:solidFill>
                  <a:srgbClr val="0070C0"/>
                </a:solidFill>
                <a:latin typeface="+mj-ea"/>
              </a:rPr>
              <a:t/>
            </a:r>
            <a:br>
              <a:rPr lang="en-US" altLang="zh-TW" sz="3800" dirty="0">
                <a:solidFill>
                  <a:srgbClr val="0070C0"/>
                </a:solidFill>
                <a:latin typeface="+mj-ea"/>
              </a:rPr>
            </a:br>
            <a:r>
              <a:rPr lang="zh-TW" altLang="en-US" sz="3800" dirty="0">
                <a:solidFill>
                  <a:srgbClr val="0070C0"/>
                </a:solidFill>
                <a:latin typeface="+mn-ea"/>
                <a:cs typeface="Calibri" panose="020F0502020204030204" pitchFamily="34" charset="0"/>
              </a:rPr>
              <a:t>方法一</a:t>
            </a:r>
            <a:r>
              <a:rPr lang="en-US" altLang="zh-TW" sz="3800" dirty="0">
                <a:solidFill>
                  <a:srgbClr val="0070C0"/>
                </a:solidFill>
                <a:latin typeface="+mn-ea"/>
                <a:cs typeface="Calibri" panose="020F0502020204030204" pitchFamily="34" charset="0"/>
              </a:rPr>
              <a:t>:</a:t>
            </a:r>
            <a:r>
              <a:rPr lang="zh-TW" altLang="en-US" sz="3800" dirty="0">
                <a:solidFill>
                  <a:srgbClr val="0070C0"/>
                </a:solidFill>
                <a:latin typeface="+mn-ea"/>
                <a:cs typeface="Calibri" panose="020F0502020204030204" pitchFamily="34" charset="0"/>
              </a:rPr>
              <a:t> 從瀏覽器加入會議</a:t>
            </a:r>
            <a:endParaRPr lang="zh-TW" altLang="en-US" sz="3800" dirty="0">
              <a:solidFill>
                <a:srgbClr val="0070C0"/>
              </a:solidFill>
              <a:latin typeface="+mj-ea"/>
            </a:endParaRPr>
          </a:p>
        </p:txBody>
      </p:sp>
      <p:pic>
        <p:nvPicPr>
          <p:cNvPr id="8395" name="Picture 203" descr="03 瀏覽器 開始會議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63" r="1305"/>
          <a:stretch/>
        </p:blipFill>
        <p:spPr bwMode="auto">
          <a:xfrm>
            <a:off x="838200" y="2362420"/>
            <a:ext cx="7496503" cy="3993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矩形 5"/>
          <p:cNvSpPr/>
          <p:nvPr/>
        </p:nvSpPr>
        <p:spPr>
          <a:xfrm>
            <a:off x="6399486" y="3697284"/>
            <a:ext cx="442222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>
              <a:spcAft>
                <a:spcPts val="0"/>
              </a:spcAft>
            </a:pPr>
            <a:r>
              <a:rPr lang="en-US" altLang="zh-TW" sz="2200" kern="100" dirty="0">
                <a:latin typeface="微軟正黑體" panose="020B0604030504040204" pitchFamily="34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3-1 </a:t>
            </a:r>
            <a:r>
              <a:rPr lang="zh-TW" altLang="zh-TW" sz="2200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點選「加入會議」右側的小箭頭</a:t>
            </a:r>
            <a:endParaRPr lang="zh-TW" altLang="zh-TW" sz="2200" kern="100" dirty="0"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marL="457200">
              <a:spcAft>
                <a:spcPts val="0"/>
              </a:spcAft>
            </a:pPr>
            <a:r>
              <a:rPr lang="en-US" altLang="zh-TW" sz="2200" kern="100" dirty="0">
                <a:latin typeface="微軟正黑體" panose="020B0604030504040204" pitchFamily="34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3-2 </a:t>
            </a:r>
            <a:r>
              <a:rPr lang="zh-TW" altLang="zh-TW" sz="2200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勾選「使用</a:t>
            </a:r>
            <a:r>
              <a:rPr lang="en-US" altLang="zh-TW" sz="2200" kern="100" dirty="0">
                <a:latin typeface="微軟正黑體" panose="020B0604030504040204" pitchFamily="34" charset="-120"/>
                <a:ea typeface="新細明體" panose="02020500000000000000" pitchFamily="18" charset="-120"/>
                <a:cs typeface="Calibri" panose="020F0502020204030204" pitchFamily="34" charset="0"/>
              </a:rPr>
              <a:t>web</a:t>
            </a:r>
            <a:r>
              <a:rPr lang="zh-TW" altLang="zh-TW" sz="2200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應用程式」</a:t>
            </a:r>
            <a:endParaRPr lang="zh-TW" altLang="zh-TW" sz="2200" kern="100" dirty="0"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marL="457200">
              <a:spcAft>
                <a:spcPts val="0"/>
              </a:spcAft>
            </a:pPr>
            <a:r>
              <a:rPr lang="en-US" altLang="zh-TW" sz="2200" kern="100" dirty="0">
                <a:latin typeface="微軟正黑體" panose="020B0604030504040204" pitchFamily="34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3-3 </a:t>
            </a:r>
            <a:r>
              <a:rPr lang="zh-TW" altLang="zh-TW" sz="2200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再點選「加入會議」</a:t>
            </a:r>
            <a:endParaRPr lang="zh-TW" altLang="zh-TW" sz="2200" kern="100" dirty="0">
              <a:effectLst/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4987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zh-TW" sz="2200" dirty="0" smtClean="0">
                <a:latin typeface="+mn-ea"/>
                <a:cs typeface="Calibri" panose="020F0502020204030204" pitchFamily="34" charset="0"/>
              </a:rPr>
              <a:t>Step 4: </a:t>
            </a:r>
            <a:r>
              <a:rPr lang="zh-TW" altLang="en-US" sz="2200" dirty="0" smtClean="0">
                <a:latin typeface="+mn-ea"/>
              </a:rPr>
              <a:t>輸入與會者資訊</a:t>
            </a:r>
            <a:r>
              <a:rPr lang="en-US" altLang="zh-TW" sz="2200" dirty="0" smtClean="0">
                <a:latin typeface="+mn-ea"/>
              </a:rPr>
              <a:t>(</a:t>
            </a:r>
            <a:r>
              <a:rPr lang="zh-TW" altLang="en-US" sz="2200" dirty="0" smtClean="0">
                <a:latin typeface="+mn-ea"/>
              </a:rPr>
              <a:t>姓名、電郵</a:t>
            </a:r>
            <a:r>
              <a:rPr lang="en-US" altLang="zh-TW" sz="2200" dirty="0" smtClean="0">
                <a:latin typeface="+mn-ea"/>
              </a:rPr>
              <a:t>)</a:t>
            </a:r>
          </a:p>
          <a:p>
            <a:endParaRPr lang="en-US" altLang="zh-TW" dirty="0" smtClean="0">
              <a:latin typeface="+mn-ea"/>
            </a:endParaRPr>
          </a:p>
          <a:p>
            <a:endParaRPr lang="en-US" altLang="zh-TW" dirty="0" smtClean="0">
              <a:latin typeface="+mn-ea"/>
            </a:endParaRPr>
          </a:p>
          <a:p>
            <a:endParaRPr lang="en-US" altLang="zh-TW" dirty="0">
              <a:latin typeface="+mn-ea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60F59-5F1C-4564-8F5A-51321568E480}" type="slidenum">
              <a:rPr lang="zh-TW" altLang="en-US" smtClean="0"/>
              <a:t>11</a:t>
            </a:fld>
            <a:endParaRPr lang="zh-TW" altLang="en-US"/>
          </a:p>
        </p:txBody>
      </p:sp>
      <p:sp>
        <p:nvSpPr>
          <p:cNvPr id="9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800" dirty="0">
                <a:solidFill>
                  <a:srgbClr val="0070C0"/>
                </a:solidFill>
                <a:latin typeface="+mn-ea"/>
              </a:rPr>
              <a:t>如何進入會議室</a:t>
            </a:r>
            <a:r>
              <a:rPr lang="en-US" altLang="zh-TW" sz="3800" dirty="0">
                <a:solidFill>
                  <a:srgbClr val="0070C0"/>
                </a:solidFill>
                <a:latin typeface="+mj-ea"/>
              </a:rPr>
              <a:t/>
            </a:r>
            <a:br>
              <a:rPr lang="en-US" altLang="zh-TW" sz="3800" dirty="0">
                <a:solidFill>
                  <a:srgbClr val="0070C0"/>
                </a:solidFill>
                <a:latin typeface="+mj-ea"/>
              </a:rPr>
            </a:br>
            <a:r>
              <a:rPr lang="zh-TW" altLang="en-US" sz="3800" dirty="0">
                <a:solidFill>
                  <a:srgbClr val="0070C0"/>
                </a:solidFill>
                <a:latin typeface="+mn-ea"/>
                <a:cs typeface="Calibri" panose="020F0502020204030204" pitchFamily="34" charset="0"/>
              </a:rPr>
              <a:t>方法一</a:t>
            </a:r>
            <a:r>
              <a:rPr lang="en-US" altLang="zh-TW" sz="3800" dirty="0">
                <a:solidFill>
                  <a:srgbClr val="0070C0"/>
                </a:solidFill>
                <a:latin typeface="+mn-ea"/>
                <a:cs typeface="Calibri" panose="020F0502020204030204" pitchFamily="34" charset="0"/>
              </a:rPr>
              <a:t>:</a:t>
            </a:r>
            <a:r>
              <a:rPr lang="zh-TW" altLang="en-US" sz="3800" dirty="0">
                <a:solidFill>
                  <a:srgbClr val="0070C0"/>
                </a:solidFill>
                <a:latin typeface="+mn-ea"/>
                <a:cs typeface="Calibri" panose="020F0502020204030204" pitchFamily="34" charset="0"/>
              </a:rPr>
              <a:t> 從瀏覽器加入會議</a:t>
            </a:r>
            <a:endParaRPr lang="zh-TW" altLang="en-US" sz="3800" dirty="0">
              <a:solidFill>
                <a:srgbClr val="0070C0"/>
              </a:solidFill>
              <a:latin typeface="+mj-ea"/>
            </a:endParaRPr>
          </a:p>
        </p:txBody>
      </p:sp>
      <p:pic>
        <p:nvPicPr>
          <p:cNvPr id="9420" name="Picture 204" descr="04  瀏覽器 輸個人資料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49" t="11565" r="24344" b="12674"/>
          <a:stretch>
            <a:fillRect/>
          </a:stretch>
        </p:blipFill>
        <p:spPr bwMode="auto">
          <a:xfrm>
            <a:off x="838200" y="2233613"/>
            <a:ext cx="4467225" cy="4122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文字方塊 5"/>
          <p:cNvSpPr txBox="1"/>
          <p:nvPr/>
        </p:nvSpPr>
        <p:spPr>
          <a:xfrm>
            <a:off x="6600497" y="3191467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TW" altLang="en-US" dirty="0"/>
          </a:p>
        </p:txBody>
      </p:sp>
      <p:sp>
        <p:nvSpPr>
          <p:cNvPr id="8" name="矩形 7"/>
          <p:cNvSpPr/>
          <p:nvPr/>
        </p:nvSpPr>
        <p:spPr>
          <a:xfrm>
            <a:off x="6096000" y="2556043"/>
            <a:ext cx="4330262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200" dirty="0"/>
              <a:t>4-1 進入會議室前，請先輸入您的</a:t>
            </a:r>
          </a:p>
          <a:p>
            <a:r>
              <a:rPr lang="zh-TW" altLang="en-US" sz="2200" dirty="0"/>
              <a:t>「公司名稱+姓名」以供辨識身分。</a:t>
            </a:r>
          </a:p>
          <a:p>
            <a:r>
              <a:rPr lang="zh-TW" altLang="en-US" sz="2200" dirty="0"/>
              <a:t>(進入會議室後將無法再更名)</a:t>
            </a:r>
          </a:p>
          <a:p>
            <a:r>
              <a:rPr lang="zh-TW" altLang="en-US" sz="2200" dirty="0"/>
              <a:t>4-2 輸入您的資訊後，請按下一步</a:t>
            </a:r>
          </a:p>
          <a:p>
            <a:endParaRPr lang="zh-TW" altLang="en-US" sz="2200" dirty="0"/>
          </a:p>
          <a:p>
            <a:r>
              <a:rPr lang="zh-TW" altLang="en-US" sz="2200" dirty="0"/>
              <a:t>進入會議室後，就無法再改名了，</a:t>
            </a:r>
          </a:p>
          <a:p>
            <a:r>
              <a:rPr lang="zh-TW" altLang="en-US" sz="2200" dirty="0"/>
              <a:t>所以在這裡要謹慎輸入，</a:t>
            </a:r>
          </a:p>
          <a:p>
            <a:r>
              <a:rPr lang="zh-TW" altLang="en-US" sz="2200" dirty="0"/>
              <a:t>如要更換名稱，請先離開會議室後，</a:t>
            </a:r>
          </a:p>
          <a:p>
            <a:r>
              <a:rPr lang="zh-TW" altLang="en-US" sz="2200" dirty="0"/>
              <a:t>再重複上述動作。</a:t>
            </a:r>
          </a:p>
        </p:txBody>
      </p:sp>
    </p:spTree>
    <p:extLst>
      <p:ext uri="{BB962C8B-B14F-4D97-AF65-F5344CB8AC3E}">
        <p14:creationId xmlns:p14="http://schemas.microsoft.com/office/powerpoint/2010/main" val="143709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zh-TW" sz="2200" dirty="0" smtClean="0">
                <a:latin typeface="+mn-ea"/>
                <a:cs typeface="Calibri" panose="020F0502020204030204" pitchFamily="34" charset="0"/>
              </a:rPr>
              <a:t>Step 5: </a:t>
            </a:r>
            <a:r>
              <a:rPr lang="zh-TW" altLang="en-US" sz="2200" dirty="0" smtClean="0">
                <a:latin typeface="+mn-ea"/>
              </a:rPr>
              <a:t>確認</a:t>
            </a:r>
            <a:r>
              <a:rPr lang="zh-TW" altLang="en-US" sz="2200" dirty="0">
                <a:latin typeface="+mn-ea"/>
              </a:rPr>
              <a:t>收音設備 </a:t>
            </a:r>
            <a:endParaRPr lang="en-US" altLang="zh-TW" sz="2200" dirty="0" smtClean="0">
              <a:latin typeface="+mn-ea"/>
            </a:endParaRPr>
          </a:p>
          <a:p>
            <a:endParaRPr lang="en-US" altLang="zh-TW" dirty="0">
              <a:latin typeface="+mn-ea"/>
            </a:endParaRPr>
          </a:p>
          <a:p>
            <a:endParaRPr lang="en-US" altLang="zh-TW" dirty="0" smtClean="0">
              <a:latin typeface="+mn-ea"/>
            </a:endParaRPr>
          </a:p>
          <a:p>
            <a:endParaRPr lang="en-US" altLang="zh-TW" dirty="0" smtClean="0">
              <a:latin typeface="+mn-ea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60F59-5F1C-4564-8F5A-51321568E480}" type="slidenum">
              <a:rPr lang="zh-TW" altLang="en-US" smtClean="0"/>
              <a:t>12</a:t>
            </a:fld>
            <a:endParaRPr lang="zh-TW" altLang="en-US"/>
          </a:p>
        </p:txBody>
      </p:sp>
      <p:sp>
        <p:nvSpPr>
          <p:cNvPr id="9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800" dirty="0">
                <a:solidFill>
                  <a:srgbClr val="0070C0"/>
                </a:solidFill>
                <a:latin typeface="+mn-ea"/>
              </a:rPr>
              <a:t>如何進入會議室</a:t>
            </a:r>
            <a:r>
              <a:rPr lang="en-US" altLang="zh-TW" sz="3800" dirty="0">
                <a:solidFill>
                  <a:srgbClr val="0070C0"/>
                </a:solidFill>
                <a:latin typeface="+mj-ea"/>
              </a:rPr>
              <a:t/>
            </a:r>
            <a:br>
              <a:rPr lang="en-US" altLang="zh-TW" sz="3800" dirty="0">
                <a:solidFill>
                  <a:srgbClr val="0070C0"/>
                </a:solidFill>
                <a:latin typeface="+mj-ea"/>
              </a:rPr>
            </a:br>
            <a:r>
              <a:rPr lang="zh-TW" altLang="en-US" sz="3800" dirty="0">
                <a:solidFill>
                  <a:srgbClr val="0070C0"/>
                </a:solidFill>
                <a:latin typeface="+mn-ea"/>
                <a:cs typeface="Calibri" panose="020F0502020204030204" pitchFamily="34" charset="0"/>
              </a:rPr>
              <a:t>方法一</a:t>
            </a:r>
            <a:r>
              <a:rPr lang="en-US" altLang="zh-TW" sz="3800" dirty="0">
                <a:solidFill>
                  <a:srgbClr val="0070C0"/>
                </a:solidFill>
                <a:latin typeface="+mn-ea"/>
                <a:cs typeface="Calibri" panose="020F0502020204030204" pitchFamily="34" charset="0"/>
              </a:rPr>
              <a:t>:</a:t>
            </a:r>
            <a:r>
              <a:rPr lang="zh-TW" altLang="en-US" sz="3800" dirty="0">
                <a:solidFill>
                  <a:srgbClr val="0070C0"/>
                </a:solidFill>
                <a:latin typeface="+mn-ea"/>
                <a:cs typeface="Calibri" panose="020F0502020204030204" pitchFamily="34" charset="0"/>
              </a:rPr>
              <a:t> 從瀏覽器加入會議</a:t>
            </a:r>
            <a:endParaRPr lang="zh-TW" altLang="en-US" sz="3800" dirty="0">
              <a:solidFill>
                <a:srgbClr val="0070C0"/>
              </a:solidFill>
              <a:latin typeface="+mj-ea"/>
            </a:endParaRPr>
          </a:p>
        </p:txBody>
      </p:sp>
      <p:pic>
        <p:nvPicPr>
          <p:cNvPr id="10444" name="Picture 204" descr="05  瀏覽器  加入會議 前測試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65"/>
          <a:stretch>
            <a:fillRect/>
          </a:stretch>
        </p:blipFill>
        <p:spPr bwMode="auto">
          <a:xfrm>
            <a:off x="838200" y="2298700"/>
            <a:ext cx="6321425" cy="3405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文字方塊 1"/>
          <p:cNvSpPr txBox="1"/>
          <p:nvPr/>
        </p:nvSpPr>
        <p:spPr>
          <a:xfrm>
            <a:off x="7580083" y="3237186"/>
            <a:ext cx="4134465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zh-TW" sz="2200" dirty="0"/>
              <a:t>進入會議室前，請確認收音設備</a:t>
            </a:r>
          </a:p>
          <a:p>
            <a:r>
              <a:rPr lang="en-US" altLang="zh-TW" sz="2200" dirty="0"/>
              <a:t>5-1 </a:t>
            </a:r>
            <a:r>
              <a:rPr lang="zh-TW" altLang="zh-TW" sz="2200" dirty="0"/>
              <a:t>選擇「使用電腦收發音訊」</a:t>
            </a: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722751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sz="2200" dirty="0" smtClean="0">
                <a:latin typeface="+mn-ea"/>
                <a:cs typeface="Calibri" panose="020F0502020204030204" pitchFamily="34" charset="0"/>
              </a:rPr>
              <a:t>Step 6: </a:t>
            </a:r>
            <a:r>
              <a:rPr lang="zh-TW" altLang="en-US" sz="2200" dirty="0" smtClean="0">
                <a:latin typeface="+mn-ea"/>
              </a:rPr>
              <a:t>點按「加入會議」</a:t>
            </a:r>
            <a:endParaRPr lang="en-US" altLang="zh-TW" sz="2200" dirty="0" smtClean="0">
              <a:latin typeface="+mn-ea"/>
            </a:endParaRPr>
          </a:p>
          <a:p>
            <a:endParaRPr lang="en-US" altLang="zh-TW" dirty="0">
              <a:latin typeface="+mn-ea"/>
            </a:endParaRPr>
          </a:p>
          <a:p>
            <a:endParaRPr lang="en-US" altLang="zh-TW" dirty="0" smtClean="0">
              <a:latin typeface="+mn-ea"/>
            </a:endParaRPr>
          </a:p>
          <a:p>
            <a:endParaRPr lang="en-US" altLang="zh-TW" dirty="0">
              <a:latin typeface="+mn-ea"/>
            </a:endParaRPr>
          </a:p>
          <a:p>
            <a:endParaRPr lang="en-US" altLang="zh-TW" dirty="0" smtClean="0">
              <a:latin typeface="+mn-ea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60F59-5F1C-4564-8F5A-51321568E480}" type="slidenum">
              <a:rPr lang="zh-TW" altLang="en-US" smtClean="0"/>
              <a:t>13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253" b="5406"/>
          <a:stretch/>
        </p:blipFill>
        <p:spPr>
          <a:xfrm>
            <a:off x="5753594" y="3643847"/>
            <a:ext cx="5908525" cy="3077628"/>
          </a:xfrm>
          <a:prstGeom prst="rect">
            <a:avLst/>
          </a:prstGeom>
        </p:spPr>
      </p:pic>
      <p:sp>
        <p:nvSpPr>
          <p:cNvPr id="10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800" dirty="0">
                <a:solidFill>
                  <a:srgbClr val="0070C0"/>
                </a:solidFill>
                <a:latin typeface="+mn-ea"/>
              </a:rPr>
              <a:t>如何進入會議室</a:t>
            </a:r>
            <a:r>
              <a:rPr lang="en-US" altLang="zh-TW" sz="3800" dirty="0">
                <a:solidFill>
                  <a:srgbClr val="0070C0"/>
                </a:solidFill>
                <a:latin typeface="+mj-ea"/>
              </a:rPr>
              <a:t/>
            </a:r>
            <a:br>
              <a:rPr lang="en-US" altLang="zh-TW" sz="3800" dirty="0">
                <a:solidFill>
                  <a:srgbClr val="0070C0"/>
                </a:solidFill>
                <a:latin typeface="+mj-ea"/>
              </a:rPr>
            </a:br>
            <a:r>
              <a:rPr lang="zh-TW" altLang="en-US" sz="3800" dirty="0">
                <a:solidFill>
                  <a:srgbClr val="0070C0"/>
                </a:solidFill>
                <a:latin typeface="+mn-ea"/>
                <a:cs typeface="Calibri" panose="020F0502020204030204" pitchFamily="34" charset="0"/>
              </a:rPr>
              <a:t>方法一</a:t>
            </a:r>
            <a:r>
              <a:rPr lang="en-US" altLang="zh-TW" sz="3800" dirty="0">
                <a:solidFill>
                  <a:srgbClr val="0070C0"/>
                </a:solidFill>
                <a:latin typeface="+mn-ea"/>
                <a:cs typeface="Calibri" panose="020F0502020204030204" pitchFamily="34" charset="0"/>
              </a:rPr>
              <a:t>:</a:t>
            </a:r>
            <a:r>
              <a:rPr lang="zh-TW" altLang="en-US" sz="3800" dirty="0">
                <a:solidFill>
                  <a:srgbClr val="0070C0"/>
                </a:solidFill>
                <a:latin typeface="+mn-ea"/>
                <a:cs typeface="Calibri" panose="020F0502020204030204" pitchFamily="34" charset="0"/>
              </a:rPr>
              <a:t> 從瀏覽器加入會議</a:t>
            </a:r>
            <a:endParaRPr lang="zh-TW" altLang="en-US" sz="3800" dirty="0">
              <a:solidFill>
                <a:srgbClr val="0070C0"/>
              </a:solidFill>
              <a:latin typeface="+mj-ea"/>
            </a:endParaRPr>
          </a:p>
        </p:txBody>
      </p:sp>
      <p:pic>
        <p:nvPicPr>
          <p:cNvPr id="11469" name="Picture 205" descr="05  瀏覽器  加入會議 前測試 加入會議  000000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445" b="1799"/>
          <a:stretch/>
        </p:blipFill>
        <p:spPr bwMode="auto">
          <a:xfrm>
            <a:off x="838199" y="2509724"/>
            <a:ext cx="6019363" cy="3150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矩形 6"/>
          <p:cNvSpPr/>
          <p:nvPr/>
        </p:nvSpPr>
        <p:spPr>
          <a:xfrm>
            <a:off x="6299198" y="2874406"/>
            <a:ext cx="572951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TW" sz="2200" kern="100" dirty="0" smtClean="0">
                <a:latin typeface="微軟正黑體" panose="020B0604030504040204" pitchFamily="34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6-1</a:t>
            </a:r>
            <a:r>
              <a:rPr lang="zh-TW" altLang="en-US" sz="2200" kern="100" dirty="0" smtClean="0">
                <a:latin typeface="微軟正黑體" panose="020B0604030504040204" pitchFamily="34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 </a:t>
            </a:r>
            <a:r>
              <a:rPr lang="zh-TW" altLang="zh-TW" sz="2200" kern="1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確認</a:t>
            </a:r>
            <a:r>
              <a:rPr lang="zh-TW" altLang="zh-TW" sz="2200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收音設備後，點按「加入會議」</a:t>
            </a:r>
            <a:endParaRPr lang="zh-TW" altLang="zh-TW" sz="2200" kern="100" dirty="0"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altLang="zh-TW" sz="2200" kern="100" dirty="0" smtClean="0">
                <a:latin typeface="微軟正黑體" panose="020B0604030504040204" pitchFamily="34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6-2</a:t>
            </a:r>
            <a:r>
              <a:rPr lang="zh-TW" altLang="en-US" sz="2200" kern="100" dirty="0" smtClean="0">
                <a:latin typeface="微軟正黑體" panose="020B0604030504040204" pitchFamily="34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 </a:t>
            </a:r>
            <a:r>
              <a:rPr lang="zh-TW" altLang="zh-TW" sz="2200" kern="10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看到</a:t>
            </a:r>
            <a:r>
              <a:rPr lang="zh-TW" altLang="zh-TW" sz="2200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工具列，代表您已經成功進入會議室</a:t>
            </a:r>
            <a:endParaRPr lang="zh-TW" altLang="zh-TW" sz="2200" kern="100" dirty="0">
              <a:effectLst/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9441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sz="2200" dirty="0">
                <a:latin typeface="+mn-ea"/>
                <a:cs typeface="Calibri" panose="020F0502020204030204" pitchFamily="34" charset="0"/>
              </a:rPr>
              <a:t>Step</a:t>
            </a:r>
            <a:r>
              <a:rPr lang="zh-TW" altLang="en-US" sz="2200" dirty="0">
                <a:latin typeface="+mn-ea"/>
                <a:cs typeface="Calibri" panose="020F0502020204030204" pitchFamily="34" charset="0"/>
              </a:rPr>
              <a:t> </a:t>
            </a:r>
            <a:r>
              <a:rPr lang="en-US" altLang="zh-TW" sz="2200" dirty="0">
                <a:latin typeface="+mn-ea"/>
                <a:cs typeface="Calibri" panose="020F0502020204030204" pitchFamily="34" charset="0"/>
              </a:rPr>
              <a:t>1:</a:t>
            </a:r>
            <a:r>
              <a:rPr lang="zh-TW" altLang="en-US" sz="2200" dirty="0">
                <a:latin typeface="+mn-ea"/>
                <a:cs typeface="Calibri" panose="020F0502020204030204" pitchFamily="34" charset="0"/>
              </a:rPr>
              <a:t> </a:t>
            </a:r>
            <a:r>
              <a:rPr lang="zh-TW" altLang="en-US" sz="2200" dirty="0">
                <a:latin typeface="+mn-ea"/>
              </a:rPr>
              <a:t>點選課前通知信中的「會議室連結網址」</a:t>
            </a:r>
          </a:p>
          <a:p>
            <a:r>
              <a:rPr lang="en-US" altLang="zh-TW" sz="2200" dirty="0">
                <a:latin typeface="+mn-ea"/>
                <a:cs typeface="Calibri" panose="020F0502020204030204" pitchFamily="34" charset="0"/>
              </a:rPr>
              <a:t>Step</a:t>
            </a:r>
            <a:r>
              <a:rPr lang="zh-TW" altLang="en-US" sz="2200" dirty="0">
                <a:latin typeface="+mn-ea"/>
                <a:cs typeface="Calibri" panose="020F0502020204030204" pitchFamily="34" charset="0"/>
              </a:rPr>
              <a:t> </a:t>
            </a:r>
            <a:r>
              <a:rPr lang="en-US" altLang="zh-TW" sz="2200" dirty="0">
                <a:latin typeface="+mn-ea"/>
                <a:cs typeface="Calibri" panose="020F0502020204030204" pitchFamily="34" charset="0"/>
              </a:rPr>
              <a:t>2:</a:t>
            </a:r>
            <a:r>
              <a:rPr lang="zh-TW" altLang="en-US" sz="2200" dirty="0">
                <a:latin typeface="+mn-ea"/>
                <a:cs typeface="Calibri" panose="020F0502020204030204" pitchFamily="34" charset="0"/>
              </a:rPr>
              <a:t> </a:t>
            </a:r>
            <a:r>
              <a:rPr lang="zh-TW" altLang="en-US" sz="2200" dirty="0">
                <a:latin typeface="+mn-ea"/>
              </a:rPr>
              <a:t>進行</a:t>
            </a:r>
            <a:r>
              <a:rPr lang="en-US" altLang="zh-TW" sz="2200" dirty="0">
                <a:latin typeface="+mn-ea"/>
                <a:cs typeface="Calibri" panose="020F0502020204030204" pitchFamily="34" charset="0"/>
              </a:rPr>
              <a:t>Webex.exe</a:t>
            </a:r>
            <a:r>
              <a:rPr lang="zh-TW" altLang="en-US" sz="2200" dirty="0">
                <a:latin typeface="+mn-ea"/>
              </a:rPr>
              <a:t>安裝</a:t>
            </a:r>
            <a:r>
              <a:rPr lang="en-US" altLang="zh-TW" sz="2200" dirty="0">
                <a:latin typeface="+mn-ea"/>
                <a:cs typeface="Calibri" panose="020F0502020204030204" pitchFamily="34" charset="0"/>
              </a:rPr>
              <a:t>(</a:t>
            </a:r>
            <a:r>
              <a:rPr lang="zh-TW" altLang="en-US" sz="2200" dirty="0">
                <a:latin typeface="+mn-ea"/>
              </a:rPr>
              <a:t>第一次使用才需要安裝</a:t>
            </a:r>
            <a:r>
              <a:rPr lang="en-US" altLang="zh-TW" sz="2200" dirty="0">
                <a:latin typeface="+mn-ea"/>
                <a:cs typeface="Calibri" panose="020F0502020204030204" pitchFamily="34" charset="0"/>
              </a:rPr>
              <a:t>)</a:t>
            </a:r>
            <a:endParaRPr lang="en-US" altLang="zh-TW" sz="2200" dirty="0">
              <a:latin typeface="+mn-ea"/>
            </a:endParaRPr>
          </a:p>
          <a:p>
            <a:endParaRPr lang="en-US" altLang="zh-TW" dirty="0">
              <a:latin typeface="+mn-ea"/>
            </a:endParaRPr>
          </a:p>
          <a:p>
            <a:endParaRPr lang="en-US" altLang="zh-TW" dirty="0" smtClean="0">
              <a:latin typeface="+mn-ea"/>
            </a:endParaRPr>
          </a:p>
          <a:p>
            <a:endParaRPr lang="en-US" altLang="zh-TW" dirty="0">
              <a:latin typeface="+mn-ea"/>
            </a:endParaRPr>
          </a:p>
          <a:p>
            <a:endParaRPr lang="en-US" altLang="zh-TW" dirty="0" smtClean="0">
              <a:latin typeface="+mn-ea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60F59-5F1C-4564-8F5A-51321568E480}" type="slidenum">
              <a:rPr lang="zh-TW" altLang="en-US" smtClean="0"/>
              <a:t>14</a:t>
            </a:fld>
            <a:endParaRPr lang="zh-TW" altLang="en-US"/>
          </a:p>
        </p:txBody>
      </p:sp>
      <p:sp>
        <p:nvSpPr>
          <p:cNvPr id="10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800" dirty="0" smtClean="0">
                <a:solidFill>
                  <a:srgbClr val="0070C0"/>
                </a:solidFill>
                <a:latin typeface="+mn-ea"/>
              </a:rPr>
              <a:t>如何進入會議室</a:t>
            </a:r>
            <a:r>
              <a:rPr lang="en-US" altLang="zh-TW" sz="3800" dirty="0" smtClean="0">
                <a:solidFill>
                  <a:srgbClr val="0070C0"/>
                </a:solidFill>
                <a:latin typeface="+mn-ea"/>
              </a:rPr>
              <a:t/>
            </a:r>
            <a:br>
              <a:rPr lang="en-US" altLang="zh-TW" sz="3800" dirty="0" smtClean="0">
                <a:solidFill>
                  <a:srgbClr val="0070C0"/>
                </a:solidFill>
                <a:latin typeface="+mn-ea"/>
              </a:rPr>
            </a:br>
            <a:r>
              <a:rPr lang="zh-TW" altLang="en-US" sz="3800" dirty="0" smtClean="0">
                <a:solidFill>
                  <a:srgbClr val="0070C0"/>
                </a:solidFill>
                <a:latin typeface="+mn-ea"/>
              </a:rPr>
              <a:t>方法二</a:t>
            </a:r>
            <a:r>
              <a:rPr lang="en-US" altLang="zh-TW" sz="3800" dirty="0" smtClean="0">
                <a:solidFill>
                  <a:srgbClr val="0070C0"/>
                </a:solidFill>
                <a:latin typeface="+mn-ea"/>
              </a:rPr>
              <a:t>:</a:t>
            </a:r>
            <a:r>
              <a:rPr lang="zh-TW" altLang="en-US" sz="3800" dirty="0" smtClean="0">
                <a:solidFill>
                  <a:srgbClr val="0070C0"/>
                </a:solidFill>
                <a:latin typeface="+mn-ea"/>
              </a:rPr>
              <a:t> 選擇安裝</a:t>
            </a:r>
            <a:r>
              <a:rPr lang="en-US" altLang="zh-TW" sz="3800" dirty="0" err="1" smtClean="0">
                <a:solidFill>
                  <a:srgbClr val="0070C0"/>
                </a:solidFill>
                <a:latin typeface="+mn-ea"/>
              </a:rPr>
              <a:t>Webex</a:t>
            </a:r>
            <a:r>
              <a:rPr lang="zh-TW" altLang="en-US" sz="3800" dirty="0" smtClean="0">
                <a:solidFill>
                  <a:srgbClr val="0070C0"/>
                </a:solidFill>
                <a:latin typeface="+mn-ea"/>
              </a:rPr>
              <a:t>應用程式</a:t>
            </a:r>
            <a:r>
              <a:rPr lang="zh-TW" altLang="en-US" sz="3800" dirty="0" smtClean="0">
                <a:solidFill>
                  <a:srgbClr val="0070C0"/>
                </a:solidFill>
                <a:latin typeface="+mj-ea"/>
              </a:rPr>
              <a:t> </a:t>
            </a:r>
            <a:endParaRPr lang="zh-TW" altLang="en-US" sz="3800" dirty="0">
              <a:solidFill>
                <a:srgbClr val="0070C0"/>
              </a:solidFill>
              <a:latin typeface="+mj-ea"/>
            </a:endParaRPr>
          </a:p>
        </p:txBody>
      </p:sp>
      <p:pic>
        <p:nvPicPr>
          <p:cNvPr id="31754" name="Picture 10" descr="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727324"/>
            <a:ext cx="6367462" cy="381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7295084" y="3232734"/>
            <a:ext cx="489691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200" dirty="0"/>
              <a:t>2-1 第一次參加會議，會自動下載webex.exe</a:t>
            </a:r>
          </a:p>
          <a:p>
            <a:r>
              <a:rPr lang="zh-TW" altLang="en-US" sz="2200" dirty="0"/>
              <a:t>2-2 點按webex.exe進行軟體</a:t>
            </a:r>
            <a:r>
              <a:rPr lang="zh-TW" altLang="en-US" sz="2200" dirty="0" smtClean="0"/>
              <a:t>安裝</a:t>
            </a:r>
            <a:endParaRPr lang="en-US" altLang="zh-TW" sz="2200" dirty="0" smtClean="0"/>
          </a:p>
          <a:p>
            <a:endParaRPr lang="zh-TW" altLang="en-US" sz="2200" dirty="0"/>
          </a:p>
          <a:p>
            <a:r>
              <a:rPr lang="zh-TW" altLang="en-US" sz="2200" dirty="0"/>
              <a:t>安裝一次即可，下次參加</a:t>
            </a:r>
            <a:r>
              <a:rPr lang="zh-TW" altLang="en-US" sz="2200" dirty="0" smtClean="0"/>
              <a:t>會議</a:t>
            </a:r>
            <a:endParaRPr lang="en-US" altLang="zh-TW" sz="2200" dirty="0" smtClean="0"/>
          </a:p>
          <a:p>
            <a:r>
              <a:rPr lang="zh-TW" altLang="en-US" sz="2200" dirty="0" smtClean="0"/>
              <a:t>就</a:t>
            </a:r>
            <a:r>
              <a:rPr lang="zh-TW" altLang="en-US" sz="2200" dirty="0"/>
              <a:t>會自動啟動Cisco Webex Meeting</a:t>
            </a:r>
          </a:p>
          <a:p>
            <a:r>
              <a:rPr lang="zh-TW" altLang="en-US" sz="2200" dirty="0"/>
              <a:t>如果沒有安裝過webex.exe</a:t>
            </a:r>
            <a:r>
              <a:rPr lang="zh-TW" altLang="en-US" sz="2200" dirty="0" smtClean="0"/>
              <a:t>，</a:t>
            </a:r>
            <a:endParaRPr lang="en-US" altLang="zh-TW" sz="2200" dirty="0" smtClean="0"/>
          </a:p>
          <a:p>
            <a:r>
              <a:rPr lang="zh-TW" altLang="en-US" sz="2200" dirty="0" smtClean="0"/>
              <a:t>每次</a:t>
            </a:r>
            <a:r>
              <a:rPr lang="zh-TW" altLang="en-US" sz="2200" dirty="0"/>
              <a:t>參加會議都會自動下載此軟體</a:t>
            </a:r>
          </a:p>
        </p:txBody>
      </p:sp>
    </p:spTree>
    <p:extLst>
      <p:ext uri="{BB962C8B-B14F-4D97-AF65-F5344CB8AC3E}">
        <p14:creationId xmlns:p14="http://schemas.microsoft.com/office/powerpoint/2010/main" val="1506386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sz="2200" dirty="0" smtClean="0">
                <a:latin typeface="+mn-ea"/>
                <a:cs typeface="Calibri" panose="020F0502020204030204" pitchFamily="34" charset="0"/>
              </a:rPr>
              <a:t>Step</a:t>
            </a:r>
            <a:r>
              <a:rPr lang="zh-TW" altLang="en-US" sz="2200" dirty="0" smtClean="0">
                <a:latin typeface="+mn-ea"/>
                <a:cs typeface="Calibri" panose="020F0502020204030204" pitchFamily="34" charset="0"/>
              </a:rPr>
              <a:t> </a:t>
            </a:r>
            <a:r>
              <a:rPr lang="en-US" altLang="zh-TW" sz="2200" dirty="0" smtClean="0">
                <a:latin typeface="+mn-ea"/>
                <a:cs typeface="Calibri" panose="020F0502020204030204" pitchFamily="34" charset="0"/>
              </a:rPr>
              <a:t>3</a:t>
            </a:r>
            <a:r>
              <a:rPr lang="en-US" altLang="zh-TW" sz="2200" dirty="0">
                <a:latin typeface="+mn-ea"/>
                <a:cs typeface="Calibri" panose="020F0502020204030204" pitchFamily="34" charset="0"/>
              </a:rPr>
              <a:t>: </a:t>
            </a:r>
            <a:r>
              <a:rPr lang="zh-TW" altLang="en-US" sz="2200" dirty="0">
                <a:latin typeface="+mn-ea"/>
              </a:rPr>
              <a:t>執行安裝步驟</a:t>
            </a:r>
            <a:endParaRPr lang="en-US" altLang="zh-TW" sz="2200" dirty="0">
              <a:latin typeface="+mn-ea"/>
            </a:endParaRP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60F59-5F1C-4564-8F5A-51321568E480}" type="slidenum">
              <a:rPr lang="zh-TW" altLang="en-US" smtClean="0"/>
              <a:t>15</a:t>
            </a:fld>
            <a:endParaRPr lang="zh-TW" altLang="en-US"/>
          </a:p>
        </p:txBody>
      </p:sp>
      <p:sp>
        <p:nvSpPr>
          <p:cNvPr id="6" name="標題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800" dirty="0">
                <a:solidFill>
                  <a:srgbClr val="0070C0"/>
                </a:solidFill>
                <a:latin typeface="+mn-ea"/>
              </a:rPr>
              <a:t>如何進入會議室</a:t>
            </a:r>
            <a:r>
              <a:rPr lang="en-US" altLang="zh-TW" sz="3800" dirty="0">
                <a:solidFill>
                  <a:srgbClr val="0070C0"/>
                </a:solidFill>
                <a:latin typeface="+mn-ea"/>
              </a:rPr>
              <a:t/>
            </a:r>
            <a:br>
              <a:rPr lang="en-US" altLang="zh-TW" sz="3800" dirty="0">
                <a:solidFill>
                  <a:srgbClr val="0070C0"/>
                </a:solidFill>
                <a:latin typeface="+mn-ea"/>
              </a:rPr>
            </a:br>
            <a:r>
              <a:rPr lang="zh-TW" altLang="en-US" sz="3800" dirty="0">
                <a:solidFill>
                  <a:srgbClr val="0070C0"/>
                </a:solidFill>
                <a:latin typeface="+mn-ea"/>
              </a:rPr>
              <a:t>方法二</a:t>
            </a:r>
            <a:r>
              <a:rPr lang="en-US" altLang="zh-TW" sz="3800" dirty="0">
                <a:solidFill>
                  <a:srgbClr val="0070C0"/>
                </a:solidFill>
                <a:latin typeface="+mn-ea"/>
              </a:rPr>
              <a:t>:</a:t>
            </a:r>
            <a:r>
              <a:rPr lang="zh-TW" altLang="en-US" sz="3800" dirty="0">
                <a:solidFill>
                  <a:srgbClr val="0070C0"/>
                </a:solidFill>
                <a:latin typeface="+mn-ea"/>
              </a:rPr>
              <a:t> 選擇安裝</a:t>
            </a:r>
            <a:r>
              <a:rPr lang="en-US" altLang="zh-TW" sz="3800" dirty="0" err="1">
                <a:solidFill>
                  <a:srgbClr val="0070C0"/>
                </a:solidFill>
                <a:latin typeface="+mn-ea"/>
              </a:rPr>
              <a:t>Webex</a:t>
            </a:r>
            <a:r>
              <a:rPr lang="zh-TW" altLang="en-US" sz="3800" dirty="0">
                <a:solidFill>
                  <a:srgbClr val="0070C0"/>
                </a:solidFill>
                <a:latin typeface="+mn-ea"/>
              </a:rPr>
              <a:t>應用程式</a:t>
            </a:r>
            <a:r>
              <a:rPr lang="zh-TW" altLang="en-US" sz="3800" dirty="0">
                <a:solidFill>
                  <a:srgbClr val="0070C0"/>
                </a:solidFill>
                <a:latin typeface="+mj-ea"/>
              </a:rPr>
              <a:t> </a:t>
            </a:r>
            <a:endParaRPr lang="zh-TW" altLang="en-US" sz="3800" dirty="0"/>
          </a:p>
        </p:txBody>
      </p:sp>
      <p:pic>
        <p:nvPicPr>
          <p:cNvPr id="27739" name="Picture 91" descr="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578209"/>
            <a:ext cx="4086225" cy="1649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矩形 6"/>
          <p:cNvSpPr/>
          <p:nvPr/>
        </p:nvSpPr>
        <p:spPr>
          <a:xfrm>
            <a:off x="5298345" y="2972028"/>
            <a:ext cx="1595309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TW" altLang="zh-TW" sz="2200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軟體安裝中</a:t>
            </a:r>
            <a:endParaRPr lang="zh-TW" altLang="zh-TW" sz="2200" kern="100" dirty="0">
              <a:effectLst/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9516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zh-TW" sz="2200" dirty="0">
                <a:latin typeface="+mn-ea"/>
                <a:cs typeface="Calibri" panose="020F0502020204030204" pitchFamily="34" charset="0"/>
              </a:rPr>
              <a:t>Step</a:t>
            </a:r>
            <a:r>
              <a:rPr lang="zh-TW" altLang="en-US" sz="2200" dirty="0">
                <a:latin typeface="+mn-ea"/>
                <a:cs typeface="Calibri" panose="020F0502020204030204" pitchFamily="34" charset="0"/>
              </a:rPr>
              <a:t> </a:t>
            </a:r>
            <a:r>
              <a:rPr lang="en-US" altLang="zh-TW" sz="2200" dirty="0">
                <a:latin typeface="+mn-ea"/>
                <a:cs typeface="Calibri" panose="020F0502020204030204" pitchFamily="34" charset="0"/>
              </a:rPr>
              <a:t>3: </a:t>
            </a:r>
            <a:r>
              <a:rPr lang="zh-TW" altLang="en-US" sz="2200" dirty="0">
                <a:latin typeface="+mn-ea"/>
              </a:rPr>
              <a:t>執行安裝步驟</a:t>
            </a:r>
            <a:endParaRPr lang="en-US" altLang="zh-TW" sz="2200" dirty="0">
              <a:latin typeface="+mn-ea"/>
            </a:endParaRPr>
          </a:p>
          <a:p>
            <a:endParaRPr lang="en-US" altLang="zh-TW" dirty="0">
              <a:latin typeface="+mn-ea"/>
            </a:endParaRPr>
          </a:p>
          <a:p>
            <a:endParaRPr lang="en-US" altLang="zh-TW" dirty="0" smtClean="0">
              <a:latin typeface="+mn-ea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60F59-5F1C-4564-8F5A-51321568E480}" type="slidenum">
              <a:rPr lang="zh-TW" altLang="en-US" smtClean="0"/>
              <a:t>16</a:t>
            </a:fld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4" t="33297" r="3797" b="4988"/>
          <a:stretch/>
        </p:blipFill>
        <p:spPr>
          <a:xfrm>
            <a:off x="838200" y="2617076"/>
            <a:ext cx="5465379" cy="2081048"/>
          </a:xfrm>
          <a:prstGeom prst="rect">
            <a:avLst/>
          </a:prstGeom>
        </p:spPr>
      </p:pic>
      <p:sp>
        <p:nvSpPr>
          <p:cNvPr id="6" name="標題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800" dirty="0">
                <a:solidFill>
                  <a:srgbClr val="0070C0"/>
                </a:solidFill>
                <a:latin typeface="+mn-ea"/>
              </a:rPr>
              <a:t>如何進入會議室</a:t>
            </a:r>
            <a:r>
              <a:rPr lang="en-US" altLang="zh-TW" sz="3800" dirty="0">
                <a:solidFill>
                  <a:srgbClr val="0070C0"/>
                </a:solidFill>
                <a:latin typeface="+mn-ea"/>
              </a:rPr>
              <a:t/>
            </a:r>
            <a:br>
              <a:rPr lang="en-US" altLang="zh-TW" sz="3800" dirty="0">
                <a:solidFill>
                  <a:srgbClr val="0070C0"/>
                </a:solidFill>
                <a:latin typeface="+mn-ea"/>
              </a:rPr>
            </a:br>
            <a:r>
              <a:rPr lang="zh-TW" altLang="en-US" sz="3800" dirty="0">
                <a:solidFill>
                  <a:srgbClr val="0070C0"/>
                </a:solidFill>
                <a:latin typeface="+mn-ea"/>
              </a:rPr>
              <a:t>方法二</a:t>
            </a:r>
            <a:r>
              <a:rPr lang="en-US" altLang="zh-TW" sz="3800" dirty="0">
                <a:solidFill>
                  <a:srgbClr val="0070C0"/>
                </a:solidFill>
                <a:latin typeface="+mn-ea"/>
              </a:rPr>
              <a:t>:</a:t>
            </a:r>
            <a:r>
              <a:rPr lang="zh-TW" altLang="en-US" sz="3800" dirty="0">
                <a:solidFill>
                  <a:srgbClr val="0070C0"/>
                </a:solidFill>
                <a:latin typeface="+mn-ea"/>
              </a:rPr>
              <a:t> 選擇安裝</a:t>
            </a:r>
            <a:r>
              <a:rPr lang="en-US" altLang="zh-TW" sz="3800" dirty="0" err="1">
                <a:solidFill>
                  <a:srgbClr val="0070C0"/>
                </a:solidFill>
                <a:latin typeface="+mn-ea"/>
              </a:rPr>
              <a:t>Webex</a:t>
            </a:r>
            <a:r>
              <a:rPr lang="zh-TW" altLang="en-US" sz="3800" dirty="0">
                <a:solidFill>
                  <a:srgbClr val="0070C0"/>
                </a:solidFill>
                <a:latin typeface="+mn-ea"/>
              </a:rPr>
              <a:t>應用程式</a:t>
            </a:r>
            <a:r>
              <a:rPr lang="zh-TW" altLang="en-US" sz="3800" dirty="0">
                <a:solidFill>
                  <a:srgbClr val="0070C0"/>
                </a:solidFill>
                <a:latin typeface="+mj-ea"/>
              </a:rPr>
              <a:t> </a:t>
            </a:r>
            <a:endParaRPr lang="zh-TW" altLang="en-US" sz="3800" dirty="0"/>
          </a:p>
        </p:txBody>
      </p:sp>
      <p:sp>
        <p:nvSpPr>
          <p:cNvPr id="2" name="文字方塊 1"/>
          <p:cNvSpPr txBox="1"/>
          <p:nvPr/>
        </p:nvSpPr>
        <p:spPr>
          <a:xfrm>
            <a:off x="6693008" y="3216166"/>
            <a:ext cx="518257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200" dirty="0" smtClean="0"/>
              <a:t>後續參加會議，只需要點按</a:t>
            </a:r>
            <a:endParaRPr lang="en-US" altLang="zh-TW" sz="2200" dirty="0" smtClean="0"/>
          </a:p>
          <a:p>
            <a:r>
              <a:rPr lang="zh-TW" altLang="en-US" sz="2200" dirty="0" smtClean="0"/>
              <a:t>「開啟</a:t>
            </a:r>
            <a:r>
              <a:rPr lang="en-US" altLang="zh-TW" sz="2200" dirty="0" smtClean="0"/>
              <a:t>Cisco </a:t>
            </a:r>
            <a:r>
              <a:rPr lang="en-US" altLang="zh-TW" sz="2200" dirty="0" err="1" smtClean="0"/>
              <a:t>Webex</a:t>
            </a:r>
            <a:r>
              <a:rPr lang="en-US" altLang="zh-TW" sz="2200" dirty="0" smtClean="0"/>
              <a:t> Meeting</a:t>
            </a:r>
            <a:r>
              <a:rPr lang="zh-TW" altLang="en-US" sz="2200" dirty="0" smtClean="0"/>
              <a:t>」程式即可</a:t>
            </a:r>
            <a:endParaRPr lang="zh-TW" altLang="en-US" sz="2200" dirty="0"/>
          </a:p>
        </p:txBody>
      </p:sp>
    </p:spTree>
    <p:extLst>
      <p:ext uri="{BB962C8B-B14F-4D97-AF65-F5344CB8AC3E}">
        <p14:creationId xmlns:p14="http://schemas.microsoft.com/office/powerpoint/2010/main" val="955148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sz="2200" dirty="0">
                <a:latin typeface="+mn-ea"/>
                <a:cs typeface="Calibri" panose="020F0502020204030204" pitchFamily="34" charset="0"/>
              </a:rPr>
              <a:t>Step 4: </a:t>
            </a:r>
            <a:r>
              <a:rPr lang="zh-TW" altLang="en-US" sz="2200" dirty="0">
                <a:latin typeface="+mn-ea"/>
              </a:rPr>
              <a:t>輸入與會者資訊</a:t>
            </a:r>
            <a:endParaRPr lang="en-US" altLang="zh-TW" sz="2200" dirty="0">
              <a:latin typeface="+mn-ea"/>
            </a:endParaRP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60F59-5F1C-4564-8F5A-51321568E480}" type="slidenum">
              <a:rPr lang="zh-TW" altLang="en-US" smtClean="0"/>
              <a:t>17</a:t>
            </a:fld>
            <a:endParaRPr lang="zh-TW" altLang="en-US"/>
          </a:p>
        </p:txBody>
      </p:sp>
      <p:sp>
        <p:nvSpPr>
          <p:cNvPr id="6" name="標題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800" dirty="0">
                <a:solidFill>
                  <a:srgbClr val="0070C0"/>
                </a:solidFill>
                <a:latin typeface="+mn-ea"/>
              </a:rPr>
              <a:t>如何進入會議室</a:t>
            </a:r>
            <a:r>
              <a:rPr lang="en-US" altLang="zh-TW" sz="3800" dirty="0">
                <a:solidFill>
                  <a:srgbClr val="0070C0"/>
                </a:solidFill>
                <a:latin typeface="+mn-ea"/>
              </a:rPr>
              <a:t/>
            </a:r>
            <a:br>
              <a:rPr lang="en-US" altLang="zh-TW" sz="3800" dirty="0">
                <a:solidFill>
                  <a:srgbClr val="0070C0"/>
                </a:solidFill>
                <a:latin typeface="+mn-ea"/>
              </a:rPr>
            </a:br>
            <a:r>
              <a:rPr lang="zh-TW" altLang="en-US" sz="3800" dirty="0">
                <a:solidFill>
                  <a:srgbClr val="0070C0"/>
                </a:solidFill>
                <a:latin typeface="+mn-ea"/>
              </a:rPr>
              <a:t>方法二</a:t>
            </a:r>
            <a:r>
              <a:rPr lang="en-US" altLang="zh-TW" sz="3800" dirty="0">
                <a:solidFill>
                  <a:srgbClr val="0070C0"/>
                </a:solidFill>
                <a:latin typeface="+mn-ea"/>
              </a:rPr>
              <a:t>:</a:t>
            </a:r>
            <a:r>
              <a:rPr lang="zh-TW" altLang="en-US" sz="3800" dirty="0">
                <a:solidFill>
                  <a:srgbClr val="0070C0"/>
                </a:solidFill>
                <a:latin typeface="+mn-ea"/>
              </a:rPr>
              <a:t> 選擇安裝</a:t>
            </a:r>
            <a:r>
              <a:rPr lang="en-US" altLang="zh-TW" sz="3800" dirty="0" err="1">
                <a:solidFill>
                  <a:srgbClr val="0070C0"/>
                </a:solidFill>
                <a:latin typeface="+mn-ea"/>
              </a:rPr>
              <a:t>Webex</a:t>
            </a:r>
            <a:r>
              <a:rPr lang="zh-TW" altLang="en-US" sz="3800" dirty="0">
                <a:solidFill>
                  <a:srgbClr val="0070C0"/>
                </a:solidFill>
                <a:latin typeface="+mn-ea"/>
              </a:rPr>
              <a:t>應用程式</a:t>
            </a:r>
            <a:r>
              <a:rPr lang="zh-TW" altLang="en-US" sz="3800" dirty="0">
                <a:solidFill>
                  <a:srgbClr val="0070C0"/>
                </a:solidFill>
                <a:latin typeface="+mj-ea"/>
              </a:rPr>
              <a:t> </a:t>
            </a:r>
            <a:endParaRPr lang="zh-TW" altLang="en-US" sz="3800" dirty="0"/>
          </a:p>
        </p:txBody>
      </p:sp>
      <p:pic>
        <p:nvPicPr>
          <p:cNvPr id="28734" name="Picture 62" descr="04  瀏覽器 輸個人資料9897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06" t="11821" r="24767" b="13383"/>
          <a:stretch>
            <a:fillRect/>
          </a:stretch>
        </p:blipFill>
        <p:spPr bwMode="auto">
          <a:xfrm>
            <a:off x="838200" y="2528832"/>
            <a:ext cx="3808412" cy="3433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4952206" y="3077964"/>
            <a:ext cx="6096000" cy="110799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TW" sz="2200" kern="100" dirty="0">
                <a:latin typeface="微軟正黑體" panose="020B0604030504040204" pitchFamily="34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4-1 </a:t>
            </a:r>
            <a:r>
              <a:rPr lang="zh-TW" altLang="zh-TW" sz="2200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安裝</a:t>
            </a:r>
            <a:r>
              <a:rPr lang="en-US" altLang="zh-TW" sz="2200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web.exe</a:t>
            </a:r>
            <a:r>
              <a:rPr lang="zh-TW" altLang="zh-TW" sz="2200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完成後，出現會議室資訊</a:t>
            </a:r>
            <a:endParaRPr lang="zh-TW" altLang="zh-TW" sz="2200" kern="100" dirty="0"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altLang="zh-TW" sz="2200" kern="100" dirty="0">
                <a:latin typeface="微軟正黑體" panose="020B0604030504040204" pitchFamily="34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4-2 </a:t>
            </a:r>
            <a:r>
              <a:rPr lang="zh-TW" altLang="zh-TW" sz="2200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請輸入「公司名稱</a:t>
            </a:r>
            <a:r>
              <a:rPr lang="en-US" altLang="zh-TW" sz="2200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+</a:t>
            </a:r>
            <a:r>
              <a:rPr lang="zh-TW" altLang="zh-TW" sz="2200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姓名」</a:t>
            </a:r>
            <a:endParaRPr lang="zh-TW" altLang="zh-TW" sz="2200" kern="100" dirty="0"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altLang="zh-TW" sz="2200" kern="100" dirty="0">
                <a:latin typeface="微軟正黑體" panose="020B0604030504040204" pitchFamily="34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4-3 </a:t>
            </a:r>
            <a:r>
              <a:rPr lang="zh-TW" altLang="zh-TW" sz="2200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按下「下一步」</a:t>
            </a:r>
            <a:endParaRPr lang="zh-TW" altLang="zh-TW" sz="2200" kern="100" dirty="0">
              <a:effectLst/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6753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sz="2200" dirty="0">
                <a:latin typeface="+mn-ea"/>
                <a:cs typeface="Calibri" panose="020F0502020204030204" pitchFamily="34" charset="0"/>
              </a:rPr>
              <a:t>Step 5: </a:t>
            </a:r>
            <a:r>
              <a:rPr lang="zh-TW" altLang="en-US" sz="2200" dirty="0">
                <a:latin typeface="+mn-ea"/>
              </a:rPr>
              <a:t>選擇收音設備，加入會議</a:t>
            </a:r>
            <a:endParaRPr lang="en-US" altLang="zh-TW" sz="2200" dirty="0">
              <a:latin typeface="+mn-ea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60F59-5F1C-4564-8F5A-51321568E480}" type="slidenum">
              <a:rPr lang="zh-TW" altLang="en-US" smtClean="0"/>
              <a:t>18</a:t>
            </a:fld>
            <a:endParaRPr lang="zh-TW" altLang="en-US"/>
          </a:p>
        </p:txBody>
      </p:sp>
      <p:sp>
        <p:nvSpPr>
          <p:cNvPr id="6" name="標題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800" dirty="0">
                <a:solidFill>
                  <a:srgbClr val="0070C0"/>
                </a:solidFill>
                <a:latin typeface="+mn-ea"/>
              </a:rPr>
              <a:t>如何進入會議室</a:t>
            </a:r>
            <a:r>
              <a:rPr lang="en-US" altLang="zh-TW" sz="3800" dirty="0">
                <a:solidFill>
                  <a:srgbClr val="0070C0"/>
                </a:solidFill>
                <a:latin typeface="+mn-ea"/>
              </a:rPr>
              <a:t/>
            </a:r>
            <a:br>
              <a:rPr lang="en-US" altLang="zh-TW" sz="3800" dirty="0">
                <a:solidFill>
                  <a:srgbClr val="0070C0"/>
                </a:solidFill>
                <a:latin typeface="+mn-ea"/>
              </a:rPr>
            </a:br>
            <a:r>
              <a:rPr lang="zh-TW" altLang="en-US" sz="3800" dirty="0">
                <a:solidFill>
                  <a:srgbClr val="0070C0"/>
                </a:solidFill>
                <a:latin typeface="+mn-ea"/>
              </a:rPr>
              <a:t>方法二</a:t>
            </a:r>
            <a:r>
              <a:rPr lang="en-US" altLang="zh-TW" sz="3800" dirty="0">
                <a:solidFill>
                  <a:srgbClr val="0070C0"/>
                </a:solidFill>
                <a:latin typeface="+mn-ea"/>
              </a:rPr>
              <a:t>:</a:t>
            </a:r>
            <a:r>
              <a:rPr lang="zh-TW" altLang="en-US" sz="3800" dirty="0">
                <a:solidFill>
                  <a:srgbClr val="0070C0"/>
                </a:solidFill>
                <a:latin typeface="+mn-ea"/>
              </a:rPr>
              <a:t> 選擇安裝</a:t>
            </a:r>
            <a:r>
              <a:rPr lang="en-US" altLang="zh-TW" sz="3800" dirty="0" err="1">
                <a:solidFill>
                  <a:srgbClr val="0070C0"/>
                </a:solidFill>
                <a:latin typeface="+mn-ea"/>
              </a:rPr>
              <a:t>Webex</a:t>
            </a:r>
            <a:r>
              <a:rPr lang="zh-TW" altLang="en-US" sz="3800" dirty="0">
                <a:solidFill>
                  <a:srgbClr val="0070C0"/>
                </a:solidFill>
                <a:latin typeface="+mn-ea"/>
              </a:rPr>
              <a:t>應用程式</a:t>
            </a:r>
            <a:r>
              <a:rPr lang="zh-TW" altLang="en-US" sz="3800" dirty="0">
                <a:solidFill>
                  <a:srgbClr val="0070C0"/>
                </a:solidFill>
                <a:latin typeface="+mj-ea"/>
              </a:rPr>
              <a:t> </a:t>
            </a:r>
            <a:endParaRPr lang="zh-TW" altLang="en-US" sz="3800" dirty="0"/>
          </a:p>
        </p:txBody>
      </p:sp>
      <p:pic>
        <p:nvPicPr>
          <p:cNvPr id="32779" name="Picture 11" descr="05  瀏覽器  加入會議 前測試 887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74"/>
          <a:stretch/>
        </p:blipFill>
        <p:spPr bwMode="auto">
          <a:xfrm>
            <a:off x="838200" y="2532993"/>
            <a:ext cx="6609693" cy="3499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矩形 7"/>
          <p:cNvSpPr/>
          <p:nvPr/>
        </p:nvSpPr>
        <p:spPr>
          <a:xfrm>
            <a:off x="7663543" y="3108742"/>
            <a:ext cx="4637313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200" dirty="0" smtClean="0"/>
              <a:t>5-1</a:t>
            </a:r>
            <a:r>
              <a:rPr lang="zh-TW" altLang="en-US" sz="2200" dirty="0" smtClean="0"/>
              <a:t> 選擇</a:t>
            </a:r>
            <a:r>
              <a:rPr lang="zh-TW" altLang="en-US" sz="2200" dirty="0"/>
              <a:t>收音方式</a:t>
            </a:r>
            <a:r>
              <a:rPr lang="zh-TW" altLang="en-US" sz="2200" dirty="0" smtClean="0"/>
              <a:t>，</a:t>
            </a:r>
            <a:endParaRPr lang="en-US" altLang="zh-TW" sz="2200" dirty="0" smtClean="0"/>
          </a:p>
          <a:p>
            <a:r>
              <a:rPr lang="en-US" altLang="zh-TW" sz="2200" dirty="0"/>
              <a:t> </a:t>
            </a:r>
            <a:r>
              <a:rPr lang="en-US" altLang="zh-TW" sz="2200" dirty="0" smtClean="0"/>
              <a:t>     </a:t>
            </a:r>
            <a:r>
              <a:rPr lang="zh-TW" altLang="en-US" sz="2200" dirty="0" smtClean="0"/>
              <a:t>大多</a:t>
            </a:r>
            <a:r>
              <a:rPr lang="zh-TW" altLang="en-US" sz="2200" dirty="0"/>
              <a:t>選擇「使用電腦收發音訊」</a:t>
            </a:r>
          </a:p>
          <a:p>
            <a:r>
              <a:rPr lang="en-US" altLang="zh-TW" sz="2200" dirty="0" smtClean="0"/>
              <a:t>5-2</a:t>
            </a:r>
            <a:r>
              <a:rPr lang="zh-TW" altLang="en-US" sz="2200" dirty="0" smtClean="0"/>
              <a:t> 確認</a:t>
            </a:r>
            <a:r>
              <a:rPr lang="zh-TW" altLang="en-US" sz="2200" dirty="0"/>
              <a:t>喇叭/麥克風是否正常</a:t>
            </a:r>
          </a:p>
          <a:p>
            <a:r>
              <a:rPr lang="en-US" altLang="zh-TW" sz="2200" dirty="0" smtClean="0"/>
              <a:t>5-3</a:t>
            </a:r>
            <a:r>
              <a:rPr lang="zh-TW" altLang="en-US" sz="2200" dirty="0" smtClean="0"/>
              <a:t> 完成</a:t>
            </a:r>
            <a:r>
              <a:rPr lang="zh-TW" altLang="en-US" sz="2200" dirty="0"/>
              <a:t>音訊設定後</a:t>
            </a:r>
            <a:r>
              <a:rPr lang="zh-TW" altLang="en-US" sz="2200" dirty="0" smtClean="0"/>
              <a:t>，</a:t>
            </a:r>
            <a:endParaRPr lang="en-US" altLang="zh-TW" sz="2200" dirty="0" smtClean="0"/>
          </a:p>
          <a:p>
            <a:r>
              <a:rPr lang="zh-TW" altLang="en-US" sz="2200" dirty="0" smtClean="0"/>
              <a:t>點</a:t>
            </a:r>
            <a:r>
              <a:rPr lang="zh-TW" altLang="en-US" sz="2200" dirty="0"/>
              <a:t>按「加入會議」按鈕</a:t>
            </a:r>
          </a:p>
        </p:txBody>
      </p:sp>
    </p:spTree>
    <p:extLst>
      <p:ext uri="{BB962C8B-B14F-4D97-AF65-F5344CB8AC3E}">
        <p14:creationId xmlns:p14="http://schemas.microsoft.com/office/powerpoint/2010/main" val="3263764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sz="2200" dirty="0">
                <a:latin typeface="+mn-ea"/>
                <a:cs typeface="Calibri" panose="020F0502020204030204" pitchFamily="34" charset="0"/>
              </a:rPr>
              <a:t>Step 6: </a:t>
            </a:r>
            <a:r>
              <a:rPr lang="zh-TW" altLang="en-US" sz="2200" dirty="0">
                <a:latin typeface="+mn-ea"/>
              </a:rPr>
              <a:t>成功進入會議室</a:t>
            </a:r>
            <a:endParaRPr lang="en-US" altLang="zh-TW" sz="2200" dirty="0">
              <a:latin typeface="+mn-ea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60F59-5F1C-4564-8F5A-51321568E480}" type="slidenum">
              <a:rPr lang="zh-TW" altLang="en-US" smtClean="0"/>
              <a:t>19</a:t>
            </a:fld>
            <a:endParaRPr lang="zh-TW" altLang="en-US"/>
          </a:p>
        </p:txBody>
      </p:sp>
      <p:sp>
        <p:nvSpPr>
          <p:cNvPr id="6" name="標題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800" dirty="0">
                <a:solidFill>
                  <a:srgbClr val="0070C0"/>
                </a:solidFill>
                <a:latin typeface="+mn-ea"/>
              </a:rPr>
              <a:t>如何進入會議室</a:t>
            </a:r>
            <a:r>
              <a:rPr lang="en-US" altLang="zh-TW" sz="3800" dirty="0">
                <a:solidFill>
                  <a:srgbClr val="0070C0"/>
                </a:solidFill>
                <a:latin typeface="+mn-ea"/>
              </a:rPr>
              <a:t/>
            </a:r>
            <a:br>
              <a:rPr lang="en-US" altLang="zh-TW" sz="3800" dirty="0">
                <a:solidFill>
                  <a:srgbClr val="0070C0"/>
                </a:solidFill>
                <a:latin typeface="+mn-ea"/>
              </a:rPr>
            </a:br>
            <a:r>
              <a:rPr lang="zh-TW" altLang="en-US" sz="3800" dirty="0">
                <a:solidFill>
                  <a:srgbClr val="0070C0"/>
                </a:solidFill>
                <a:latin typeface="+mn-ea"/>
              </a:rPr>
              <a:t>方法二</a:t>
            </a:r>
            <a:r>
              <a:rPr lang="en-US" altLang="zh-TW" sz="3800" dirty="0">
                <a:solidFill>
                  <a:srgbClr val="0070C0"/>
                </a:solidFill>
                <a:latin typeface="+mn-ea"/>
              </a:rPr>
              <a:t>:</a:t>
            </a:r>
            <a:r>
              <a:rPr lang="zh-TW" altLang="en-US" sz="3800" dirty="0">
                <a:solidFill>
                  <a:srgbClr val="0070C0"/>
                </a:solidFill>
                <a:latin typeface="+mn-ea"/>
              </a:rPr>
              <a:t> 選擇安裝</a:t>
            </a:r>
            <a:r>
              <a:rPr lang="en-US" altLang="zh-TW" sz="3800" dirty="0" err="1">
                <a:solidFill>
                  <a:srgbClr val="0070C0"/>
                </a:solidFill>
                <a:latin typeface="+mn-ea"/>
              </a:rPr>
              <a:t>Webex</a:t>
            </a:r>
            <a:r>
              <a:rPr lang="zh-TW" altLang="en-US" sz="3800" dirty="0">
                <a:solidFill>
                  <a:srgbClr val="0070C0"/>
                </a:solidFill>
                <a:latin typeface="+mn-ea"/>
              </a:rPr>
              <a:t>應用程式</a:t>
            </a:r>
            <a:r>
              <a:rPr lang="zh-TW" altLang="en-US" sz="3800" dirty="0">
                <a:solidFill>
                  <a:srgbClr val="0070C0"/>
                </a:solidFill>
                <a:latin typeface="+mj-ea"/>
              </a:rPr>
              <a:t> </a:t>
            </a:r>
            <a:endParaRPr lang="zh-TW" altLang="en-US" sz="3800" dirty="0"/>
          </a:p>
        </p:txBody>
      </p:sp>
      <p:pic>
        <p:nvPicPr>
          <p:cNvPr id="8" name="Picture 183" descr="07 瀏覽器  開始會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07" b="4535"/>
          <a:stretch>
            <a:fillRect/>
          </a:stretch>
        </p:blipFill>
        <p:spPr bwMode="auto">
          <a:xfrm>
            <a:off x="838200" y="2456306"/>
            <a:ext cx="6418453" cy="3373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矩形 8"/>
          <p:cNvSpPr/>
          <p:nvPr/>
        </p:nvSpPr>
        <p:spPr>
          <a:xfrm>
            <a:off x="7368105" y="3081170"/>
            <a:ext cx="4617066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200" dirty="0" smtClean="0"/>
              <a:t>6-</a:t>
            </a:r>
            <a:r>
              <a:rPr lang="zh-TW" altLang="en-US" sz="2200" dirty="0" smtClean="0"/>
              <a:t>1 出現</a:t>
            </a:r>
            <a:r>
              <a:rPr lang="zh-TW" altLang="en-US" sz="2200" dirty="0"/>
              <a:t>下方工具列</a:t>
            </a:r>
            <a:r>
              <a:rPr lang="zh-TW" altLang="en-US" sz="2200" dirty="0" smtClean="0"/>
              <a:t>，</a:t>
            </a:r>
            <a:endParaRPr lang="en-US" altLang="zh-TW" sz="2200" dirty="0" smtClean="0"/>
          </a:p>
          <a:p>
            <a:r>
              <a:rPr lang="zh-TW" altLang="en-US" sz="2200" dirty="0" smtClean="0"/>
              <a:t>      代表</a:t>
            </a:r>
            <a:r>
              <a:rPr lang="zh-TW" altLang="en-US" sz="2200" dirty="0"/>
              <a:t>您已經成功進入會議室了</a:t>
            </a:r>
          </a:p>
          <a:p>
            <a:r>
              <a:rPr lang="en-US" altLang="zh-TW" sz="2200" dirty="0" smtClean="0"/>
              <a:t>6-2</a:t>
            </a:r>
            <a:r>
              <a:rPr lang="zh-TW" altLang="en-US" sz="2200" dirty="0" smtClean="0"/>
              <a:t> 若</a:t>
            </a:r>
            <a:r>
              <a:rPr lang="zh-TW" altLang="en-US" sz="2200" dirty="0"/>
              <a:t>與會者有開啟視訊</a:t>
            </a:r>
            <a:r>
              <a:rPr lang="zh-TW" altLang="en-US" sz="2200" dirty="0" smtClean="0"/>
              <a:t>，</a:t>
            </a:r>
            <a:endParaRPr lang="en-US" altLang="zh-TW" sz="2200" dirty="0" smtClean="0"/>
          </a:p>
          <a:p>
            <a:r>
              <a:rPr lang="zh-TW" altLang="en-US" sz="2200" dirty="0" smtClean="0"/>
              <a:t>      您</a:t>
            </a:r>
            <a:r>
              <a:rPr lang="zh-TW" altLang="en-US" sz="2200" dirty="0"/>
              <a:t>便能看到與會者的影像</a:t>
            </a:r>
          </a:p>
          <a:p>
            <a:endParaRPr lang="zh-TW" altLang="en-US" sz="2200" dirty="0"/>
          </a:p>
          <a:p>
            <a:r>
              <a:rPr lang="zh-TW" altLang="en-US" sz="2200" dirty="0"/>
              <a:t>其他操作功能，請參考後續介紹</a:t>
            </a:r>
          </a:p>
        </p:txBody>
      </p:sp>
    </p:spTree>
    <p:extLst>
      <p:ext uri="{BB962C8B-B14F-4D97-AF65-F5344CB8AC3E}">
        <p14:creationId xmlns:p14="http://schemas.microsoft.com/office/powerpoint/2010/main" val="562757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sz="2200" dirty="0" smtClean="0">
                <a:latin typeface="+mn-ea"/>
                <a:cs typeface="Calibri" panose="020F0502020204030204" pitchFamily="34" charset="0"/>
              </a:rPr>
              <a:t>Step 1: </a:t>
            </a:r>
            <a:r>
              <a:rPr lang="zh-TW" altLang="en-US" sz="2200" dirty="0" smtClean="0">
                <a:latin typeface="+mn-ea"/>
              </a:rPr>
              <a:t>輸入您的</a:t>
            </a:r>
            <a:r>
              <a:rPr lang="zh-TW" altLang="en-US" sz="2200" dirty="0">
                <a:latin typeface="+mn-ea"/>
              </a:rPr>
              <a:t>「公司名稱</a:t>
            </a:r>
            <a:r>
              <a:rPr lang="en-US" altLang="zh-TW" sz="2200" dirty="0">
                <a:latin typeface="+mn-ea"/>
              </a:rPr>
              <a:t>+</a:t>
            </a:r>
            <a:r>
              <a:rPr lang="zh-TW" altLang="en-US" sz="2200" dirty="0">
                <a:latin typeface="+mn-ea"/>
              </a:rPr>
              <a:t>姓名」</a:t>
            </a:r>
            <a:r>
              <a:rPr lang="zh-TW" altLang="en-US" sz="2200" dirty="0" smtClean="0">
                <a:latin typeface="+mn-ea"/>
              </a:rPr>
              <a:t>與「電子郵件」</a:t>
            </a:r>
            <a:endParaRPr lang="en-US" altLang="zh-TW" sz="2200" dirty="0" smtClean="0">
              <a:latin typeface="+mn-ea"/>
            </a:endParaRPr>
          </a:p>
          <a:p>
            <a:endParaRPr lang="en-US" altLang="zh-TW" dirty="0">
              <a:latin typeface="+mn-ea"/>
            </a:endParaRPr>
          </a:p>
          <a:p>
            <a:endParaRPr lang="en-US" altLang="zh-TW" dirty="0" smtClean="0">
              <a:latin typeface="+mn-ea"/>
            </a:endParaRPr>
          </a:p>
          <a:p>
            <a:endParaRPr lang="en-US" altLang="zh-TW" dirty="0">
              <a:latin typeface="+mn-ea"/>
            </a:endParaRPr>
          </a:p>
          <a:p>
            <a:endParaRPr lang="en-US" altLang="zh-TW" dirty="0" smtClean="0">
              <a:latin typeface="+mn-ea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60F59-5F1C-4564-8F5A-51321568E480}" type="slidenum">
              <a:rPr lang="zh-TW" altLang="en-US" smtClean="0"/>
              <a:t>20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120"/>
          <a:stretch/>
        </p:blipFill>
        <p:spPr>
          <a:xfrm>
            <a:off x="838200" y="2562656"/>
            <a:ext cx="5688724" cy="3976256"/>
          </a:xfrm>
          <a:prstGeom prst="rect">
            <a:avLst/>
          </a:prstGeom>
        </p:spPr>
      </p:pic>
      <p:sp>
        <p:nvSpPr>
          <p:cNvPr id="7" name="標題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TW" altLang="en-US" sz="3800" dirty="0">
                <a:solidFill>
                  <a:srgbClr val="0070C0"/>
                </a:solidFill>
                <a:latin typeface="微軟正黑體" panose="020B0604030504040204" pitchFamily="34" charset="-120"/>
              </a:rPr>
              <a:t>如何進入</a:t>
            </a:r>
            <a:r>
              <a:rPr lang="zh-TW" altLang="en-US" sz="3800" dirty="0" smtClean="0">
                <a:solidFill>
                  <a:srgbClr val="0070C0"/>
                </a:solidFill>
                <a:latin typeface="微軟正黑體" panose="020B0604030504040204" pitchFamily="34" charset="-120"/>
              </a:rPr>
              <a:t>會議室</a:t>
            </a:r>
            <a:r>
              <a:rPr lang="en-US" altLang="zh-TW" sz="3800" dirty="0">
                <a:solidFill>
                  <a:srgbClr val="0070C0"/>
                </a:solidFill>
                <a:latin typeface="微軟正黑體" panose="020B0604030504040204" pitchFamily="34" charset="-120"/>
              </a:rPr>
              <a:t/>
            </a:r>
            <a:br>
              <a:rPr lang="en-US" altLang="zh-TW" sz="3800" dirty="0">
                <a:solidFill>
                  <a:srgbClr val="0070C0"/>
                </a:solidFill>
                <a:latin typeface="微軟正黑體" panose="020B0604030504040204" pitchFamily="34" charset="-120"/>
              </a:rPr>
            </a:br>
            <a:r>
              <a:rPr lang="zh-TW" altLang="en-US" sz="3800" dirty="0" smtClean="0">
                <a:solidFill>
                  <a:srgbClr val="0070C0"/>
                </a:solidFill>
                <a:latin typeface="微軟正黑體" panose="020B0604030504040204" pitchFamily="34" charset="-120"/>
              </a:rPr>
              <a:t>方法三</a:t>
            </a:r>
            <a:r>
              <a:rPr lang="en-US" altLang="zh-TW" sz="3800" dirty="0" smtClean="0">
                <a:solidFill>
                  <a:srgbClr val="0070C0"/>
                </a:solidFill>
                <a:latin typeface="+mj-ea"/>
              </a:rPr>
              <a:t>: </a:t>
            </a:r>
            <a:r>
              <a:rPr lang="en-US" altLang="zh-TW" sz="3800" dirty="0" err="1" smtClean="0">
                <a:solidFill>
                  <a:srgbClr val="0070C0"/>
                </a:solidFill>
                <a:latin typeface="+mj-ea"/>
                <a:cs typeface="Calibri" panose="020F0502020204030204" pitchFamily="34" charset="0"/>
              </a:rPr>
              <a:t>Webex</a:t>
            </a:r>
            <a:r>
              <a:rPr lang="en-US" altLang="zh-TW" sz="3800" dirty="0" smtClean="0">
                <a:solidFill>
                  <a:srgbClr val="0070C0"/>
                </a:solidFill>
                <a:latin typeface="+mj-ea"/>
                <a:cs typeface="Calibri" panose="020F0502020204030204" pitchFamily="34" charset="0"/>
              </a:rPr>
              <a:t> Meetings</a:t>
            </a:r>
            <a:r>
              <a:rPr lang="zh-TW" altLang="en-US" sz="3800" dirty="0" smtClean="0">
                <a:solidFill>
                  <a:srgbClr val="0070C0"/>
                </a:solidFill>
                <a:latin typeface="+mj-ea"/>
              </a:rPr>
              <a:t>桌面應用程式加</a:t>
            </a:r>
            <a:r>
              <a:rPr lang="zh-TW" altLang="en-US" sz="3800" dirty="0">
                <a:solidFill>
                  <a:srgbClr val="0070C0"/>
                </a:solidFill>
                <a:latin typeface="+mj-ea"/>
              </a:rPr>
              <a:t>入</a:t>
            </a:r>
            <a:r>
              <a:rPr lang="zh-TW" altLang="en-US" sz="3800" dirty="0" smtClean="0">
                <a:solidFill>
                  <a:srgbClr val="0070C0"/>
                </a:solidFill>
                <a:latin typeface="+mj-ea"/>
              </a:rPr>
              <a:t>會議 </a:t>
            </a:r>
            <a:endParaRPr lang="zh-TW" altLang="en-US" sz="3800" dirty="0">
              <a:latin typeface="+mj-ea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6739758" y="4166063"/>
            <a:ext cx="522101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200" dirty="0"/>
              <a:t>1-1 加入會議之前，請先點「編輯」圖示</a:t>
            </a:r>
          </a:p>
          <a:p>
            <a:r>
              <a:rPr lang="zh-TW" altLang="en-US" sz="2200" dirty="0"/>
              <a:t>1-2 修正您的個人資料</a:t>
            </a:r>
          </a:p>
        </p:txBody>
      </p:sp>
    </p:spTree>
    <p:extLst>
      <p:ext uri="{BB962C8B-B14F-4D97-AF65-F5344CB8AC3E}">
        <p14:creationId xmlns:p14="http://schemas.microsoft.com/office/powerpoint/2010/main" val="1629194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sz="2200" dirty="0" smtClean="0">
                <a:latin typeface="+mn-ea"/>
                <a:cs typeface="Calibri" panose="020F0502020204030204" pitchFamily="34" charset="0"/>
              </a:rPr>
              <a:t>Step 2: </a:t>
            </a:r>
            <a:r>
              <a:rPr lang="zh-TW" altLang="en-US" sz="2200" dirty="0" smtClean="0">
                <a:latin typeface="+mn-ea"/>
              </a:rPr>
              <a:t>輸入「會議室</a:t>
            </a:r>
            <a:r>
              <a:rPr lang="en-US" altLang="zh-TW" sz="2200" dirty="0" smtClean="0">
                <a:latin typeface="+mn-ea"/>
              </a:rPr>
              <a:t>ID</a:t>
            </a:r>
            <a:r>
              <a:rPr lang="zh-TW" altLang="en-US" sz="2200" dirty="0" smtClean="0">
                <a:latin typeface="+mn-ea"/>
              </a:rPr>
              <a:t>」、「會議室密碼」</a:t>
            </a:r>
            <a:endParaRPr lang="en-US" altLang="zh-TW" sz="2200" dirty="0" smtClean="0">
              <a:latin typeface="+mn-ea"/>
            </a:endParaRPr>
          </a:p>
          <a:p>
            <a:endParaRPr lang="en-US" altLang="zh-TW" dirty="0">
              <a:latin typeface="+mn-ea"/>
            </a:endParaRPr>
          </a:p>
          <a:p>
            <a:endParaRPr lang="en-US" altLang="zh-TW" dirty="0" smtClean="0">
              <a:latin typeface="+mn-ea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60F59-5F1C-4564-8F5A-51321568E480}" type="slidenum">
              <a:rPr lang="zh-TW" altLang="en-US" smtClean="0"/>
              <a:t>21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3" t="4762" r="54819" b="31828"/>
          <a:stretch/>
        </p:blipFill>
        <p:spPr>
          <a:xfrm>
            <a:off x="546539" y="2290544"/>
            <a:ext cx="4035972" cy="3886419"/>
          </a:xfrm>
          <a:prstGeom prst="rect">
            <a:avLst/>
          </a:prstGeom>
        </p:spPr>
      </p:pic>
      <p:sp>
        <p:nvSpPr>
          <p:cNvPr id="8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800" dirty="0">
                <a:solidFill>
                  <a:srgbClr val="0070C0"/>
                </a:solidFill>
                <a:latin typeface="微軟正黑體" panose="020B0604030504040204" pitchFamily="34" charset="-120"/>
              </a:rPr>
              <a:t>如何進入會議室</a:t>
            </a:r>
            <a:r>
              <a:rPr lang="en-US" altLang="zh-TW" sz="3800" dirty="0">
                <a:solidFill>
                  <a:srgbClr val="0070C0"/>
                </a:solidFill>
                <a:latin typeface="微軟正黑體" panose="020B0604030504040204" pitchFamily="34" charset="-120"/>
              </a:rPr>
              <a:t/>
            </a:r>
            <a:br>
              <a:rPr lang="en-US" altLang="zh-TW" sz="3800" dirty="0">
                <a:solidFill>
                  <a:srgbClr val="0070C0"/>
                </a:solidFill>
                <a:latin typeface="微軟正黑體" panose="020B0604030504040204" pitchFamily="34" charset="-120"/>
              </a:rPr>
            </a:br>
            <a:r>
              <a:rPr lang="zh-TW" altLang="en-US" sz="3800" dirty="0">
                <a:solidFill>
                  <a:srgbClr val="0070C0"/>
                </a:solidFill>
                <a:latin typeface="微軟正黑體" panose="020B0604030504040204" pitchFamily="34" charset="-120"/>
              </a:rPr>
              <a:t>方法三</a:t>
            </a:r>
            <a:r>
              <a:rPr lang="en-US" altLang="zh-TW" sz="3800" dirty="0">
                <a:solidFill>
                  <a:srgbClr val="0070C0"/>
                </a:solidFill>
                <a:latin typeface="+mj-ea"/>
              </a:rPr>
              <a:t>: </a:t>
            </a:r>
            <a:r>
              <a:rPr lang="en-US" altLang="zh-TW" sz="3800" dirty="0" err="1">
                <a:solidFill>
                  <a:srgbClr val="0070C0"/>
                </a:solidFill>
                <a:latin typeface="+mj-ea"/>
                <a:cs typeface="Calibri" panose="020F0502020204030204" pitchFamily="34" charset="0"/>
              </a:rPr>
              <a:t>Webex</a:t>
            </a:r>
            <a:r>
              <a:rPr lang="en-US" altLang="zh-TW" sz="3800" dirty="0">
                <a:solidFill>
                  <a:srgbClr val="0070C0"/>
                </a:solidFill>
                <a:latin typeface="+mj-ea"/>
                <a:cs typeface="Calibri" panose="020F0502020204030204" pitchFamily="34" charset="0"/>
              </a:rPr>
              <a:t> Meetings</a:t>
            </a:r>
            <a:r>
              <a:rPr lang="zh-TW" altLang="en-US" sz="3800" dirty="0">
                <a:solidFill>
                  <a:srgbClr val="0070C0"/>
                </a:solidFill>
                <a:latin typeface="+mj-ea"/>
              </a:rPr>
              <a:t>桌面應用程式加入會議</a:t>
            </a:r>
            <a:endParaRPr lang="zh-TW" altLang="en-US" sz="3800" dirty="0">
              <a:latin typeface="+mj-ea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995" t="33662" r="2967" b="3429"/>
          <a:stretch/>
        </p:blipFill>
        <p:spPr>
          <a:xfrm>
            <a:off x="4582511" y="3110350"/>
            <a:ext cx="3615560" cy="2919467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8513379" y="3278019"/>
            <a:ext cx="317412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200" dirty="0"/>
              <a:t>2-1 輸入「會議是ID」</a:t>
            </a:r>
          </a:p>
          <a:p>
            <a:r>
              <a:rPr lang="zh-TW" altLang="en-US" sz="2200" dirty="0"/>
              <a:t>2-2 按下「加入」</a:t>
            </a:r>
          </a:p>
          <a:p>
            <a:r>
              <a:rPr lang="zh-TW" altLang="en-US" sz="2200" dirty="0"/>
              <a:t>2-3 輸「會議室密碼」</a:t>
            </a:r>
          </a:p>
          <a:p>
            <a:r>
              <a:rPr lang="zh-TW" altLang="en-US" sz="2200" dirty="0"/>
              <a:t>2-4 按下「下一步」</a:t>
            </a:r>
          </a:p>
        </p:txBody>
      </p:sp>
    </p:spTree>
    <p:extLst>
      <p:ext uri="{BB962C8B-B14F-4D97-AF65-F5344CB8AC3E}">
        <p14:creationId xmlns:p14="http://schemas.microsoft.com/office/powerpoint/2010/main" val="3772564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zh-TW" sz="2200" dirty="0" smtClean="0">
                <a:latin typeface="+mn-ea"/>
                <a:cs typeface="Calibri" panose="020F0502020204030204" pitchFamily="34" charset="0"/>
              </a:rPr>
              <a:t>Step 3: </a:t>
            </a:r>
            <a:r>
              <a:rPr lang="zh-TW" altLang="en-US" sz="2200" dirty="0" smtClean="0">
                <a:latin typeface="+mn-ea"/>
              </a:rPr>
              <a:t>確認收音設備，點按加入會議</a:t>
            </a:r>
            <a:endParaRPr lang="en-US" altLang="zh-TW" sz="2200" dirty="0" smtClean="0">
              <a:latin typeface="+mn-ea"/>
            </a:endParaRPr>
          </a:p>
          <a:p>
            <a:endParaRPr lang="en-US" altLang="zh-TW" dirty="0">
              <a:latin typeface="+mn-ea"/>
            </a:endParaRPr>
          </a:p>
          <a:p>
            <a:endParaRPr lang="en-US" altLang="zh-TW" dirty="0" smtClean="0">
              <a:latin typeface="+mn-ea"/>
            </a:endParaRPr>
          </a:p>
          <a:p>
            <a:endParaRPr lang="en-US" altLang="zh-TW" dirty="0">
              <a:latin typeface="+mn-ea"/>
            </a:endParaRPr>
          </a:p>
          <a:p>
            <a:endParaRPr lang="en-US" altLang="zh-TW" dirty="0" smtClean="0">
              <a:latin typeface="+mn-ea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60F59-5F1C-4564-8F5A-51321568E480}" type="slidenum">
              <a:rPr lang="zh-TW" altLang="en-US" smtClean="0"/>
              <a:t>22</a:t>
            </a:fld>
            <a:endParaRPr lang="zh-TW" altLang="en-US"/>
          </a:p>
        </p:txBody>
      </p:sp>
      <p:sp>
        <p:nvSpPr>
          <p:cNvPr id="8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800" dirty="0">
                <a:solidFill>
                  <a:srgbClr val="0070C0"/>
                </a:solidFill>
                <a:latin typeface="微軟正黑體" panose="020B0604030504040204" pitchFamily="34" charset="-120"/>
              </a:rPr>
              <a:t>如何進入會議室</a:t>
            </a:r>
            <a:r>
              <a:rPr lang="en-US" altLang="zh-TW" sz="3800" dirty="0">
                <a:solidFill>
                  <a:srgbClr val="0070C0"/>
                </a:solidFill>
                <a:latin typeface="微軟正黑體" panose="020B0604030504040204" pitchFamily="34" charset="-120"/>
              </a:rPr>
              <a:t/>
            </a:r>
            <a:br>
              <a:rPr lang="en-US" altLang="zh-TW" sz="3800" dirty="0">
                <a:solidFill>
                  <a:srgbClr val="0070C0"/>
                </a:solidFill>
                <a:latin typeface="微軟正黑體" panose="020B0604030504040204" pitchFamily="34" charset="-120"/>
              </a:rPr>
            </a:br>
            <a:r>
              <a:rPr lang="zh-TW" altLang="en-US" sz="3800" dirty="0">
                <a:solidFill>
                  <a:srgbClr val="0070C0"/>
                </a:solidFill>
                <a:latin typeface="微軟正黑體" panose="020B0604030504040204" pitchFamily="34" charset="-120"/>
              </a:rPr>
              <a:t>方法三</a:t>
            </a:r>
            <a:r>
              <a:rPr lang="en-US" altLang="zh-TW" sz="3800" dirty="0">
                <a:solidFill>
                  <a:srgbClr val="0070C0"/>
                </a:solidFill>
                <a:latin typeface="+mj-ea"/>
              </a:rPr>
              <a:t>: </a:t>
            </a:r>
            <a:r>
              <a:rPr lang="en-US" altLang="zh-TW" sz="3800" dirty="0" err="1">
                <a:solidFill>
                  <a:srgbClr val="0070C0"/>
                </a:solidFill>
                <a:latin typeface="+mj-ea"/>
                <a:cs typeface="Calibri" panose="020F0502020204030204" pitchFamily="34" charset="0"/>
              </a:rPr>
              <a:t>Webex</a:t>
            </a:r>
            <a:r>
              <a:rPr lang="en-US" altLang="zh-TW" sz="3800" dirty="0">
                <a:solidFill>
                  <a:srgbClr val="0070C0"/>
                </a:solidFill>
                <a:latin typeface="+mj-ea"/>
                <a:cs typeface="Calibri" panose="020F0502020204030204" pitchFamily="34" charset="0"/>
              </a:rPr>
              <a:t> Meetings</a:t>
            </a:r>
            <a:r>
              <a:rPr lang="zh-TW" altLang="en-US" sz="3800" dirty="0">
                <a:solidFill>
                  <a:srgbClr val="0070C0"/>
                </a:solidFill>
                <a:latin typeface="+mj-ea"/>
              </a:rPr>
              <a:t>桌面應用程式加入會議</a:t>
            </a:r>
            <a:endParaRPr lang="zh-TW" altLang="en-US" sz="3800" dirty="0">
              <a:latin typeface="+mj-ea"/>
            </a:endParaRPr>
          </a:p>
        </p:txBody>
      </p:sp>
      <p:pic>
        <p:nvPicPr>
          <p:cNvPr id="24702" name="Picture 126" descr="05  瀏覽器  加入會議 前測試 887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701"/>
          <a:stretch/>
        </p:blipFill>
        <p:spPr bwMode="auto">
          <a:xfrm>
            <a:off x="838200" y="2427889"/>
            <a:ext cx="6850724" cy="3647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7769772" y="3358882"/>
            <a:ext cx="4243552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200" dirty="0"/>
              <a:t>3-1 選擇收音方式，</a:t>
            </a:r>
          </a:p>
          <a:p>
            <a:r>
              <a:rPr lang="zh-TW" altLang="en-US" sz="2200" dirty="0"/>
              <a:t>大多選擇「使用電腦收發音訊」</a:t>
            </a:r>
          </a:p>
          <a:p>
            <a:r>
              <a:rPr lang="zh-TW" altLang="en-US" sz="2200" dirty="0"/>
              <a:t>3-2 確認喇叭/麥克風是否正常</a:t>
            </a:r>
          </a:p>
          <a:p>
            <a:r>
              <a:rPr lang="zh-TW" altLang="en-US" sz="2200" dirty="0"/>
              <a:t>3-3 完成音訊設定後，</a:t>
            </a:r>
          </a:p>
          <a:p>
            <a:r>
              <a:rPr lang="zh-TW" altLang="en-US" sz="2200" dirty="0"/>
              <a:t>點按「加入會議」按鈕</a:t>
            </a:r>
          </a:p>
        </p:txBody>
      </p:sp>
    </p:spTree>
    <p:extLst>
      <p:ext uri="{BB962C8B-B14F-4D97-AF65-F5344CB8AC3E}">
        <p14:creationId xmlns:p14="http://schemas.microsoft.com/office/powerpoint/2010/main" val="3702706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sz="2200" dirty="0" smtClean="0">
                <a:latin typeface="+mn-ea"/>
              </a:rPr>
              <a:t>Step 4</a:t>
            </a:r>
            <a:r>
              <a:rPr lang="zh-TW" altLang="en-US" sz="2200" dirty="0" smtClean="0">
                <a:latin typeface="+mn-ea"/>
              </a:rPr>
              <a:t>：成功進入會議室</a:t>
            </a:r>
            <a:endParaRPr lang="en-US" altLang="zh-TW" sz="2200" dirty="0" smtClean="0">
              <a:latin typeface="+mn-ea"/>
            </a:endParaRPr>
          </a:p>
          <a:p>
            <a:endParaRPr lang="en-US" altLang="zh-TW" dirty="0">
              <a:latin typeface="+mn-ea"/>
            </a:endParaRPr>
          </a:p>
          <a:p>
            <a:endParaRPr lang="en-US" altLang="zh-TW" dirty="0" smtClean="0">
              <a:latin typeface="+mn-ea"/>
            </a:endParaRPr>
          </a:p>
          <a:p>
            <a:pPr marL="0" indent="0">
              <a:buNone/>
            </a:pPr>
            <a:endParaRPr lang="en-US" altLang="zh-TW" dirty="0" smtClean="0">
              <a:latin typeface="+mn-ea"/>
            </a:endParaRPr>
          </a:p>
          <a:p>
            <a:endParaRPr lang="en-US" altLang="zh-TW" dirty="0">
              <a:latin typeface="+mn-ea"/>
            </a:endParaRPr>
          </a:p>
          <a:p>
            <a:endParaRPr lang="en-US" altLang="zh-TW" dirty="0" smtClean="0">
              <a:latin typeface="+mn-ea"/>
            </a:endParaRPr>
          </a:p>
          <a:p>
            <a:endParaRPr lang="en-US" altLang="zh-TW" dirty="0">
              <a:latin typeface="+mn-ea"/>
            </a:endParaRPr>
          </a:p>
          <a:p>
            <a:endParaRPr lang="en-US" altLang="zh-TW" dirty="0" smtClean="0">
              <a:latin typeface="+mn-ea"/>
            </a:endParaRPr>
          </a:p>
          <a:p>
            <a:endParaRPr lang="en-US" altLang="zh-TW" dirty="0">
              <a:latin typeface="+mn-ea"/>
            </a:endParaRPr>
          </a:p>
          <a:p>
            <a:endParaRPr lang="zh-TW" altLang="en-US" dirty="0">
              <a:latin typeface="+mn-ea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60F59-5F1C-4564-8F5A-51321568E480}" type="slidenum">
              <a:rPr lang="zh-TW" altLang="en-US" smtClean="0"/>
              <a:t>23</a:t>
            </a:fld>
            <a:endParaRPr lang="zh-TW" altLang="en-US"/>
          </a:p>
        </p:txBody>
      </p:sp>
      <p:sp>
        <p:nvSpPr>
          <p:cNvPr id="7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800" dirty="0">
                <a:solidFill>
                  <a:srgbClr val="0070C0"/>
                </a:solidFill>
                <a:latin typeface="微軟正黑體" panose="020B0604030504040204" pitchFamily="34" charset="-120"/>
              </a:rPr>
              <a:t>如何進入會議室</a:t>
            </a:r>
            <a:r>
              <a:rPr lang="en-US" altLang="zh-TW" sz="3800" dirty="0">
                <a:solidFill>
                  <a:srgbClr val="0070C0"/>
                </a:solidFill>
                <a:latin typeface="微軟正黑體" panose="020B0604030504040204" pitchFamily="34" charset="-120"/>
              </a:rPr>
              <a:t/>
            </a:r>
            <a:br>
              <a:rPr lang="en-US" altLang="zh-TW" sz="3800" dirty="0">
                <a:solidFill>
                  <a:srgbClr val="0070C0"/>
                </a:solidFill>
                <a:latin typeface="微軟正黑體" panose="020B0604030504040204" pitchFamily="34" charset="-120"/>
              </a:rPr>
            </a:br>
            <a:r>
              <a:rPr lang="zh-TW" altLang="en-US" sz="3800" dirty="0">
                <a:solidFill>
                  <a:srgbClr val="0070C0"/>
                </a:solidFill>
                <a:latin typeface="微軟正黑體" panose="020B0604030504040204" pitchFamily="34" charset="-120"/>
              </a:rPr>
              <a:t>方法三</a:t>
            </a:r>
            <a:r>
              <a:rPr lang="en-US" altLang="zh-TW" sz="3800" dirty="0">
                <a:solidFill>
                  <a:srgbClr val="0070C0"/>
                </a:solidFill>
                <a:latin typeface="+mj-ea"/>
              </a:rPr>
              <a:t>: </a:t>
            </a:r>
            <a:r>
              <a:rPr lang="en-US" altLang="zh-TW" sz="3800" dirty="0" err="1">
                <a:solidFill>
                  <a:srgbClr val="0070C0"/>
                </a:solidFill>
                <a:latin typeface="+mj-ea"/>
                <a:cs typeface="Calibri" panose="020F0502020204030204" pitchFamily="34" charset="0"/>
              </a:rPr>
              <a:t>Webex</a:t>
            </a:r>
            <a:r>
              <a:rPr lang="en-US" altLang="zh-TW" sz="3800" dirty="0">
                <a:solidFill>
                  <a:srgbClr val="0070C0"/>
                </a:solidFill>
                <a:latin typeface="+mj-ea"/>
                <a:cs typeface="Calibri" panose="020F0502020204030204" pitchFamily="34" charset="0"/>
              </a:rPr>
              <a:t> Meetings</a:t>
            </a:r>
            <a:r>
              <a:rPr lang="zh-TW" altLang="en-US" sz="3800" dirty="0">
                <a:solidFill>
                  <a:srgbClr val="0070C0"/>
                </a:solidFill>
                <a:latin typeface="+mj-ea"/>
              </a:rPr>
              <a:t>桌面應用程式加入會議</a:t>
            </a:r>
            <a:endParaRPr lang="zh-TW" altLang="en-US" sz="3800" dirty="0">
              <a:latin typeface="+mj-ea"/>
            </a:endParaRPr>
          </a:p>
        </p:txBody>
      </p:sp>
      <p:pic>
        <p:nvPicPr>
          <p:cNvPr id="25727" name="Picture 127" descr="07 瀏覽器  開始會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07" b="4535"/>
          <a:stretch>
            <a:fillRect/>
          </a:stretch>
        </p:blipFill>
        <p:spPr bwMode="auto">
          <a:xfrm>
            <a:off x="838200" y="2516981"/>
            <a:ext cx="6613634" cy="3475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7619999" y="2939465"/>
            <a:ext cx="4151586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200" dirty="0"/>
              <a:t>4-1 出現下方工具列，</a:t>
            </a:r>
          </a:p>
          <a:p>
            <a:r>
              <a:rPr lang="zh-TW" altLang="en-US" sz="2200" dirty="0"/>
              <a:t>代表您已經成功進入會議室了</a:t>
            </a:r>
          </a:p>
          <a:p>
            <a:r>
              <a:rPr lang="zh-TW" altLang="en-US" sz="2200" dirty="0"/>
              <a:t>4-2 若與會者有開啟視訊，</a:t>
            </a:r>
          </a:p>
          <a:p>
            <a:r>
              <a:rPr lang="zh-TW" altLang="en-US" sz="2200" dirty="0"/>
              <a:t>您便能看到與會者的影像</a:t>
            </a:r>
          </a:p>
          <a:p>
            <a:endParaRPr lang="zh-TW" altLang="en-US" sz="2200" dirty="0"/>
          </a:p>
          <a:p>
            <a:r>
              <a:rPr lang="zh-TW" altLang="en-US" sz="2200" dirty="0"/>
              <a:t>其他操作功能，請參考後續介紹</a:t>
            </a:r>
          </a:p>
        </p:txBody>
      </p:sp>
    </p:spTree>
    <p:extLst>
      <p:ext uri="{BB962C8B-B14F-4D97-AF65-F5344CB8AC3E}">
        <p14:creationId xmlns:p14="http://schemas.microsoft.com/office/powerpoint/2010/main" val="3759784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55706" y="432292"/>
            <a:ext cx="8596668" cy="1320800"/>
          </a:xfrm>
        </p:spPr>
        <p:txBody>
          <a:bodyPr>
            <a:normAutofit/>
          </a:bodyPr>
          <a:lstStyle/>
          <a:p>
            <a:r>
              <a:rPr lang="en-US" altLang="zh-TW" sz="3800" dirty="0" err="1">
                <a:solidFill>
                  <a:srgbClr val="0070C0"/>
                </a:solidFill>
                <a:latin typeface="微軟正黑體" panose="020B0604030504040204" pitchFamily="34" charset="-120"/>
                <a:cs typeface="Calibri" panose="020F0502020204030204" pitchFamily="34" charset="0"/>
              </a:rPr>
              <a:t>Webex</a:t>
            </a:r>
            <a:r>
              <a:rPr lang="zh-TW" altLang="en-US" sz="3800" dirty="0">
                <a:solidFill>
                  <a:srgbClr val="0070C0"/>
                </a:solidFill>
                <a:latin typeface="微軟正黑體" panose="020B0604030504040204" pitchFamily="34" charset="-120"/>
              </a:rPr>
              <a:t>介面</a:t>
            </a:r>
            <a:r>
              <a:rPr lang="zh-TW" altLang="en-US" sz="3800" dirty="0" smtClean="0">
                <a:solidFill>
                  <a:srgbClr val="0070C0"/>
                </a:solidFill>
                <a:latin typeface="微軟正黑體" panose="020B0604030504040204" pitchFamily="34" charset="-120"/>
              </a:rPr>
              <a:t>介紹</a:t>
            </a:r>
            <a:endParaRPr lang="zh-TW" altLang="en-US" sz="3800" dirty="0">
              <a:latin typeface="+mj-ea"/>
            </a:endParaRPr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222" y="1502267"/>
            <a:ext cx="8527920" cy="5104908"/>
          </a:xfrm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60F59-5F1C-4564-8F5A-51321568E480}" type="slidenum">
              <a:rPr lang="zh-TW" altLang="en-US" smtClean="0"/>
              <a:t>24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75008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800" dirty="0">
                <a:solidFill>
                  <a:srgbClr val="0070C0"/>
                </a:solidFill>
                <a:latin typeface="+mj-ea"/>
              </a:rPr>
              <a:t>如何使用聊天</a:t>
            </a:r>
            <a:r>
              <a:rPr lang="zh-TW" altLang="en-US" sz="3800" dirty="0" smtClean="0">
                <a:solidFill>
                  <a:srgbClr val="0070C0"/>
                </a:solidFill>
                <a:latin typeface="+mj-ea"/>
              </a:rPr>
              <a:t>功能</a:t>
            </a:r>
            <a:r>
              <a:rPr lang="en-US" altLang="zh-TW" sz="3800" dirty="0" smtClean="0">
                <a:solidFill>
                  <a:srgbClr val="0070C0"/>
                </a:solidFill>
                <a:latin typeface="+mj-ea"/>
              </a:rPr>
              <a:t/>
            </a:r>
            <a:br>
              <a:rPr lang="en-US" altLang="zh-TW" sz="3800" dirty="0" smtClean="0">
                <a:solidFill>
                  <a:srgbClr val="0070C0"/>
                </a:solidFill>
                <a:latin typeface="+mj-ea"/>
              </a:rPr>
            </a:br>
            <a:r>
              <a:rPr lang="en-US" altLang="zh-TW" sz="3800" dirty="0" smtClean="0">
                <a:solidFill>
                  <a:srgbClr val="0070C0"/>
                </a:solidFill>
                <a:latin typeface="+mj-ea"/>
                <a:cs typeface="Calibri" panose="020F0502020204030204" pitchFamily="34" charset="0"/>
              </a:rPr>
              <a:t>(</a:t>
            </a:r>
            <a:r>
              <a:rPr lang="zh-TW" altLang="en-US" sz="3800" dirty="0">
                <a:solidFill>
                  <a:srgbClr val="0070C0"/>
                </a:solidFill>
                <a:latin typeface="+mj-ea"/>
              </a:rPr>
              <a:t>課程中若</a:t>
            </a:r>
            <a:r>
              <a:rPr lang="zh-TW" altLang="en-US" sz="3800" dirty="0" smtClean="0">
                <a:solidFill>
                  <a:srgbClr val="0070C0"/>
                </a:solidFill>
                <a:latin typeface="+mj-ea"/>
              </a:rPr>
              <a:t>有問題</a:t>
            </a:r>
            <a:r>
              <a:rPr lang="zh-TW" altLang="en-US" sz="3800" dirty="0">
                <a:solidFill>
                  <a:srgbClr val="0070C0"/>
                </a:solidFill>
                <a:latin typeface="+mj-ea"/>
              </a:rPr>
              <a:t> </a:t>
            </a:r>
            <a:r>
              <a:rPr lang="zh-TW" altLang="en-US" sz="3800" dirty="0" smtClean="0">
                <a:solidFill>
                  <a:srgbClr val="0070C0"/>
                </a:solidFill>
                <a:latin typeface="+mj-ea"/>
              </a:rPr>
              <a:t>請於此處發問</a:t>
            </a:r>
            <a:r>
              <a:rPr lang="en-US" altLang="zh-TW" sz="3800" dirty="0" smtClean="0">
                <a:solidFill>
                  <a:srgbClr val="0070C0"/>
                </a:solidFill>
                <a:latin typeface="+mj-ea"/>
                <a:cs typeface="Calibri" panose="020F0502020204030204" pitchFamily="34" charset="0"/>
              </a:rPr>
              <a:t>) </a:t>
            </a:r>
            <a:endParaRPr lang="zh-TW" altLang="en-US" sz="3800" dirty="0">
              <a:solidFill>
                <a:srgbClr val="0070C0"/>
              </a:solidFill>
              <a:latin typeface="+mj-ea"/>
              <a:cs typeface="Calibri" panose="020F0502020204030204" pitchFamily="34" charset="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60F59-5F1C-4564-8F5A-51321568E480}" type="slidenum">
              <a:rPr lang="zh-TW" altLang="en-US" smtClean="0"/>
              <a:t>25</a:t>
            </a:fld>
            <a:endParaRPr lang="zh-TW" altLang="en-US"/>
          </a:p>
        </p:txBody>
      </p:sp>
      <p:pic>
        <p:nvPicPr>
          <p:cNvPr id="18598" name="Picture 166" descr="111聊天天天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929742"/>
            <a:ext cx="3710142" cy="4426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/>
          <p:cNvSpPr/>
          <p:nvPr/>
        </p:nvSpPr>
        <p:spPr>
          <a:xfrm>
            <a:off x="5854262" y="3280983"/>
            <a:ext cx="401495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zh-TW" altLang="zh-TW" sz="2200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選擇聊天對象</a:t>
            </a:r>
            <a:endParaRPr lang="zh-TW" altLang="zh-TW" sz="2200" kern="100" dirty="0"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zh-TW" altLang="zh-TW" sz="2200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輸入文字後按下</a:t>
            </a:r>
            <a:r>
              <a:rPr lang="en-US" altLang="zh-TW" sz="2200" kern="100" dirty="0">
                <a:latin typeface="微軟正黑體" panose="020B0604030504040204" pitchFamily="34" charset="-120"/>
                <a:ea typeface="新細明體" panose="02020500000000000000" pitchFamily="18" charset="-120"/>
                <a:cs typeface="Calibri" panose="020F0502020204030204" pitchFamily="34" charset="0"/>
              </a:rPr>
              <a:t>Enter</a:t>
            </a:r>
            <a:r>
              <a:rPr lang="en-US" altLang="zh-TW" sz="2200" kern="100" dirty="0">
                <a:latin typeface="微軟正黑體" panose="020B0604030504040204" pitchFamily="34" charset="-120"/>
                <a:ea typeface="新細明體" panose="02020500000000000000" pitchFamily="18" charset="-120"/>
                <a:cs typeface="Times New Roman" panose="02020603050405020304" pitchFamily="18" charset="0"/>
              </a:rPr>
              <a:t> </a:t>
            </a:r>
            <a:r>
              <a:rPr lang="zh-TW" altLang="zh-TW" sz="2200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即可</a:t>
            </a:r>
            <a:endParaRPr lang="zh-TW" altLang="zh-TW" sz="2200" kern="100" dirty="0">
              <a:effectLst/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1829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800" dirty="0" smtClean="0">
                <a:solidFill>
                  <a:srgbClr val="0070C0"/>
                </a:solidFill>
                <a:latin typeface="+mj-ea"/>
              </a:rPr>
              <a:t>如何靜音</a:t>
            </a:r>
            <a:r>
              <a:rPr lang="en-US" altLang="zh-TW" sz="3800" dirty="0" smtClean="0">
                <a:solidFill>
                  <a:srgbClr val="0070C0"/>
                </a:solidFill>
                <a:latin typeface="+mj-ea"/>
              </a:rPr>
              <a:t>-</a:t>
            </a:r>
            <a:r>
              <a:rPr lang="zh-TW" altLang="en-US" sz="3800" dirty="0" smtClean="0">
                <a:solidFill>
                  <a:srgbClr val="0070C0"/>
                </a:solidFill>
                <a:latin typeface="+mj-ea"/>
              </a:rPr>
              <a:t>確認</a:t>
            </a:r>
            <a:r>
              <a:rPr lang="zh-TW" altLang="en-US" sz="3800" dirty="0">
                <a:solidFill>
                  <a:srgbClr val="0070C0"/>
                </a:solidFill>
                <a:latin typeface="+mj-ea"/>
              </a:rPr>
              <a:t>課堂中麥克風保持靜音 </a:t>
            </a:r>
          </a:p>
        </p:txBody>
      </p:sp>
      <p:pic>
        <p:nvPicPr>
          <p:cNvPr id="6" name="內容版面配置區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8755" y="2339607"/>
            <a:ext cx="9514490" cy="4199305"/>
          </a:xfrm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60F59-5F1C-4564-8F5A-51321568E480}" type="slidenum">
              <a:rPr lang="zh-TW" altLang="en-US" smtClean="0"/>
              <a:t>26</a:t>
            </a:fld>
            <a:endParaRPr lang="zh-TW" altLang="en-US"/>
          </a:p>
        </p:txBody>
      </p:sp>
      <p:sp>
        <p:nvSpPr>
          <p:cNvPr id="7" name="文字版面配置區 2"/>
          <p:cNvSpPr txBox="1">
            <a:spLocks/>
          </p:cNvSpPr>
          <p:nvPr/>
        </p:nvSpPr>
        <p:spPr>
          <a:xfrm>
            <a:off x="985368" y="1516064"/>
            <a:ext cx="10515600" cy="15001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2200" dirty="0" smtClean="0">
                <a:latin typeface="+mj-ea"/>
                <a:ea typeface="+mj-ea"/>
              </a:rPr>
              <a:t>會議進行中，請全程保持靜音，</a:t>
            </a:r>
            <a:r>
              <a:rPr lang="zh-TW" altLang="en-US" sz="2200" dirty="0">
                <a:latin typeface="+mj-ea"/>
                <a:ea typeface="+mj-ea"/>
              </a:rPr>
              <a:t>避免</a:t>
            </a:r>
            <a:r>
              <a:rPr lang="zh-TW" altLang="en-US" sz="2200" dirty="0" smtClean="0">
                <a:latin typeface="+mj-ea"/>
                <a:ea typeface="+mj-ea"/>
              </a:rPr>
              <a:t>影響課程進行 </a:t>
            </a:r>
            <a:endParaRPr lang="zh-TW" altLang="en-US" sz="2200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130781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800" dirty="0">
                <a:solidFill>
                  <a:srgbClr val="0070C0"/>
                </a:solidFill>
                <a:latin typeface="+mn-ea"/>
              </a:rPr>
              <a:t>不同設備的小功能畫面 </a:t>
            </a:r>
            <a:r>
              <a:rPr lang="en-US" altLang="zh-TW" sz="3800" dirty="0">
                <a:solidFill>
                  <a:srgbClr val="0070C0"/>
                </a:solidFill>
                <a:latin typeface="+mn-ea"/>
              </a:rPr>
              <a:t>- </a:t>
            </a:r>
            <a:r>
              <a:rPr lang="en-US" altLang="zh-TW" sz="3800" dirty="0">
                <a:solidFill>
                  <a:srgbClr val="0070C0"/>
                </a:solidFill>
                <a:latin typeface="+mn-ea"/>
                <a:cs typeface="Calibri" panose="020F0502020204030204" pitchFamily="34" charset="0"/>
              </a:rPr>
              <a:t>iPad </a:t>
            </a:r>
            <a:endParaRPr lang="zh-TW" altLang="en-US" sz="3800" dirty="0">
              <a:solidFill>
                <a:srgbClr val="0070C0"/>
              </a:solidFill>
              <a:latin typeface="+mj-ea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60F59-5F1C-4564-8F5A-51321568E480}" type="slidenum">
              <a:rPr lang="zh-TW" altLang="en-US" smtClean="0"/>
              <a:t>27</a:t>
            </a:fld>
            <a:endParaRPr lang="zh-TW" altLang="en-US"/>
          </a:p>
        </p:txBody>
      </p:sp>
      <p:pic>
        <p:nvPicPr>
          <p:cNvPr id="8" name="Picture 165" descr="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290763"/>
            <a:ext cx="5000626" cy="3644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66" descr="28-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1738" y="2249488"/>
            <a:ext cx="5072062" cy="3686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/>
          <p:cNvSpPr/>
          <p:nvPr/>
        </p:nvSpPr>
        <p:spPr>
          <a:xfrm>
            <a:off x="993393" y="1680487"/>
            <a:ext cx="3877985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200" dirty="0"/>
              <a:t>1. 請關閉麥克風、開啟視訊</a:t>
            </a:r>
            <a:r>
              <a:rPr lang="zh-TW" altLang="en-US" dirty="0"/>
              <a:t>	</a:t>
            </a:r>
          </a:p>
        </p:txBody>
      </p:sp>
      <p:sp>
        <p:nvSpPr>
          <p:cNvPr id="10" name="矩形 9"/>
          <p:cNvSpPr/>
          <p:nvPr/>
        </p:nvSpPr>
        <p:spPr>
          <a:xfrm>
            <a:off x="6281738" y="1680488"/>
            <a:ext cx="4730782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200" dirty="0"/>
              <a:t>2. 點選可進入文字聊天畫面尋求協助</a:t>
            </a:r>
          </a:p>
        </p:txBody>
      </p:sp>
    </p:spTree>
    <p:extLst>
      <p:ext uri="{BB962C8B-B14F-4D97-AF65-F5344CB8AC3E}">
        <p14:creationId xmlns:p14="http://schemas.microsoft.com/office/powerpoint/2010/main" val="3472453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800" dirty="0" smtClean="0">
                <a:solidFill>
                  <a:srgbClr val="0070C0"/>
                </a:solidFill>
                <a:latin typeface="+mn-ea"/>
                <a:ea typeface="+mn-ea"/>
              </a:rPr>
              <a:t>不同</a:t>
            </a:r>
            <a:r>
              <a:rPr lang="zh-TW" altLang="en-US" sz="3800" dirty="0">
                <a:solidFill>
                  <a:srgbClr val="0070C0"/>
                </a:solidFill>
                <a:latin typeface="+mn-ea"/>
                <a:ea typeface="+mn-ea"/>
              </a:rPr>
              <a:t>設備的小功能</a:t>
            </a:r>
            <a:r>
              <a:rPr lang="zh-TW" altLang="en-US" sz="3800" dirty="0" smtClean="0">
                <a:solidFill>
                  <a:srgbClr val="0070C0"/>
                </a:solidFill>
                <a:latin typeface="+mn-ea"/>
                <a:ea typeface="+mn-ea"/>
              </a:rPr>
              <a:t>畫面</a:t>
            </a:r>
            <a:r>
              <a:rPr lang="en-US" altLang="zh-TW" sz="3800" dirty="0">
                <a:solidFill>
                  <a:srgbClr val="0070C0"/>
                </a:solidFill>
                <a:latin typeface="+mn-ea"/>
                <a:ea typeface="+mn-ea"/>
              </a:rPr>
              <a:t> </a:t>
            </a:r>
            <a:r>
              <a:rPr lang="en-US" altLang="zh-TW" sz="3800" dirty="0" smtClean="0">
                <a:solidFill>
                  <a:srgbClr val="0070C0"/>
                </a:solidFill>
                <a:latin typeface="+mn-ea"/>
                <a:ea typeface="+mn-ea"/>
                <a:cs typeface="Calibri" panose="020F0502020204030204" pitchFamily="34" charset="0"/>
              </a:rPr>
              <a:t>- iOS </a:t>
            </a:r>
            <a:endParaRPr lang="zh-TW" altLang="en-US" sz="3800" dirty="0">
              <a:solidFill>
                <a:srgbClr val="0070C0"/>
              </a:solidFill>
              <a:latin typeface="+mn-ea"/>
              <a:ea typeface="+mn-ea"/>
              <a:cs typeface="Calibri" panose="020F0502020204030204" pitchFamily="34" charset="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60F59-5F1C-4564-8F5A-51321568E480}" type="slidenum">
              <a:rPr lang="zh-TW" altLang="en-US" smtClean="0"/>
              <a:t>28</a:t>
            </a:fld>
            <a:endParaRPr lang="zh-TW" altLang="en-US"/>
          </a:p>
        </p:txBody>
      </p:sp>
      <p:pic>
        <p:nvPicPr>
          <p:cNvPr id="21671" name="Picture 167" descr="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1903" y="2328863"/>
            <a:ext cx="2190751" cy="4027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672" name="Picture 168" descr="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1274" y="2344738"/>
            <a:ext cx="2322513" cy="4087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673" name="Picture 169" descr="31-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7149" y="2328863"/>
            <a:ext cx="1895475" cy="407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矩形 10"/>
          <p:cNvSpPr/>
          <p:nvPr/>
        </p:nvSpPr>
        <p:spPr>
          <a:xfrm>
            <a:off x="993393" y="1680487"/>
            <a:ext cx="3877985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200" dirty="0"/>
              <a:t>1. 請關閉麥克風、開啟視訊</a:t>
            </a:r>
            <a:r>
              <a:rPr lang="zh-TW" altLang="en-US" dirty="0"/>
              <a:t>	</a:t>
            </a:r>
          </a:p>
        </p:txBody>
      </p:sp>
      <p:sp>
        <p:nvSpPr>
          <p:cNvPr id="12" name="矩形 11"/>
          <p:cNvSpPr/>
          <p:nvPr/>
        </p:nvSpPr>
        <p:spPr>
          <a:xfrm>
            <a:off x="6281738" y="1680488"/>
            <a:ext cx="4730782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200" dirty="0"/>
              <a:t>2. 點選可進入文字聊天畫面尋求協助</a:t>
            </a:r>
          </a:p>
        </p:txBody>
      </p:sp>
    </p:spTree>
    <p:extLst>
      <p:ext uri="{BB962C8B-B14F-4D97-AF65-F5344CB8AC3E}">
        <p14:creationId xmlns:p14="http://schemas.microsoft.com/office/powerpoint/2010/main" val="2195894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800" dirty="0" smtClean="0">
                <a:solidFill>
                  <a:srgbClr val="0070C0"/>
                </a:solidFill>
                <a:latin typeface="+mn-ea"/>
                <a:ea typeface="+mn-ea"/>
              </a:rPr>
              <a:t>不同</a:t>
            </a:r>
            <a:r>
              <a:rPr lang="zh-TW" altLang="en-US" sz="3800" dirty="0">
                <a:solidFill>
                  <a:srgbClr val="0070C0"/>
                </a:solidFill>
                <a:latin typeface="+mn-ea"/>
                <a:ea typeface="+mn-ea"/>
              </a:rPr>
              <a:t>設備的小功能</a:t>
            </a:r>
            <a:r>
              <a:rPr lang="zh-TW" altLang="en-US" sz="3800" dirty="0" smtClean="0">
                <a:solidFill>
                  <a:srgbClr val="0070C0"/>
                </a:solidFill>
                <a:latin typeface="+mn-ea"/>
                <a:ea typeface="+mn-ea"/>
              </a:rPr>
              <a:t>畫面</a:t>
            </a:r>
            <a:r>
              <a:rPr lang="en-US" altLang="zh-TW" sz="3800" dirty="0">
                <a:solidFill>
                  <a:srgbClr val="0070C0"/>
                </a:solidFill>
                <a:latin typeface="+mn-ea"/>
                <a:ea typeface="+mn-ea"/>
              </a:rPr>
              <a:t> </a:t>
            </a:r>
            <a:r>
              <a:rPr lang="en-US" altLang="zh-TW" sz="3800" dirty="0" smtClean="0">
                <a:solidFill>
                  <a:srgbClr val="0070C0"/>
                </a:solidFill>
                <a:latin typeface="+mn-ea"/>
                <a:ea typeface="+mn-ea"/>
                <a:cs typeface="Calibri" panose="020F0502020204030204" pitchFamily="34" charset="0"/>
              </a:rPr>
              <a:t>- </a:t>
            </a:r>
            <a:r>
              <a:rPr lang="en-US" altLang="zh-TW" sz="3800" dirty="0">
                <a:solidFill>
                  <a:srgbClr val="0070C0"/>
                </a:solidFill>
                <a:latin typeface="+mn-ea"/>
                <a:ea typeface="+mn-ea"/>
                <a:cs typeface="Calibri" panose="020F0502020204030204" pitchFamily="34" charset="0"/>
              </a:rPr>
              <a:t>Android </a:t>
            </a:r>
            <a:endParaRPr lang="zh-TW" altLang="en-US" sz="3800" dirty="0">
              <a:solidFill>
                <a:srgbClr val="0070C0"/>
              </a:solidFill>
              <a:latin typeface="+mn-ea"/>
              <a:ea typeface="+mn-ea"/>
              <a:cs typeface="Calibri" panose="020F0502020204030204" pitchFamily="34" charset="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60F59-5F1C-4564-8F5A-51321568E480}" type="slidenum">
              <a:rPr lang="zh-TW" altLang="en-US" smtClean="0"/>
              <a:t>29</a:t>
            </a:fld>
            <a:endParaRPr lang="zh-TW" altLang="en-US"/>
          </a:p>
        </p:txBody>
      </p:sp>
      <p:sp>
        <p:nvSpPr>
          <p:cNvPr id="5" name="矩形 4"/>
          <p:cNvSpPr/>
          <p:nvPr/>
        </p:nvSpPr>
        <p:spPr>
          <a:xfrm>
            <a:off x="993393" y="1680487"/>
            <a:ext cx="3877985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200" dirty="0"/>
              <a:t>1. 請關閉麥克風、開啟視訊</a:t>
            </a:r>
            <a:r>
              <a:rPr lang="zh-TW" altLang="en-US" dirty="0"/>
              <a:t>	</a:t>
            </a:r>
          </a:p>
        </p:txBody>
      </p:sp>
      <p:sp>
        <p:nvSpPr>
          <p:cNvPr id="6" name="矩形 5"/>
          <p:cNvSpPr/>
          <p:nvPr/>
        </p:nvSpPr>
        <p:spPr>
          <a:xfrm>
            <a:off x="6281738" y="1680488"/>
            <a:ext cx="4730782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200" dirty="0"/>
              <a:t>2. 點選可進入文字聊天畫面尋求協助</a:t>
            </a:r>
          </a:p>
        </p:txBody>
      </p:sp>
      <p:pic>
        <p:nvPicPr>
          <p:cNvPr id="22690" name="Picture 162" descr="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9876" y="2111374"/>
            <a:ext cx="2432050" cy="4687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691" name="Picture 163" descr="33-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5687" y="2093911"/>
            <a:ext cx="2409825" cy="4722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6746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800" dirty="0" smtClean="0">
                <a:solidFill>
                  <a:srgbClr val="0070C0"/>
                </a:solidFill>
                <a:latin typeface="+mn-ea"/>
                <a:ea typeface="+mn-ea"/>
              </a:rPr>
              <a:t>軟體</a:t>
            </a:r>
            <a:r>
              <a:rPr lang="zh-TW" altLang="en-US" sz="3800" dirty="0">
                <a:solidFill>
                  <a:srgbClr val="0070C0"/>
                </a:solidFill>
                <a:latin typeface="+mn-ea"/>
                <a:ea typeface="+mn-ea"/>
              </a:rPr>
              <a:t>下載 </a:t>
            </a:r>
          </a:p>
        </p:txBody>
      </p:sp>
      <p:graphicFrame>
        <p:nvGraphicFramePr>
          <p:cNvPr id="7" name="內容版面配置區 6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873718822"/>
              </p:ext>
            </p:extLst>
          </p:nvPr>
        </p:nvGraphicFramePr>
        <p:xfrm>
          <a:off x="1208042" y="1888686"/>
          <a:ext cx="10309382" cy="513222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721" name="文件" r:id="rId3" imgW="9176593" imgH="4568804" progId="Word.Document.12">
                  <p:embed/>
                </p:oleObj>
              </mc:Choice>
              <mc:Fallback>
                <p:oleObj name="文件" r:id="rId3" imgW="9176593" imgH="4568804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208042" y="1888686"/>
                        <a:ext cx="10309382" cy="513222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60F59-5F1C-4564-8F5A-51321568E480}" type="slidenum">
              <a:rPr lang="zh-TW" altLang="en-US" smtClean="0"/>
              <a:t>30</a:t>
            </a:fld>
            <a:endParaRPr lang="zh-TW" altLang="en-US"/>
          </a:p>
        </p:txBody>
      </p:sp>
      <p:sp>
        <p:nvSpPr>
          <p:cNvPr id="9" name="矩形 8"/>
          <p:cNvSpPr/>
          <p:nvPr/>
        </p:nvSpPr>
        <p:spPr>
          <a:xfrm>
            <a:off x="1621930" y="2836169"/>
            <a:ext cx="310115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000" dirty="0" smtClean="0">
                <a:latin typeface="+mn-ea"/>
                <a:hlinkClick r:id="rId5"/>
              </a:rPr>
              <a:t>cnfa.my.webex.com</a:t>
            </a:r>
            <a:endParaRPr lang="en-US" altLang="zh-TW" sz="2000" dirty="0">
              <a:latin typeface="+mn-ea"/>
            </a:endParaRPr>
          </a:p>
        </p:txBody>
      </p:sp>
      <p:sp>
        <p:nvSpPr>
          <p:cNvPr id="10" name="圓角矩形 9"/>
          <p:cNvSpPr/>
          <p:nvPr/>
        </p:nvSpPr>
        <p:spPr>
          <a:xfrm>
            <a:off x="1822061" y="3605936"/>
            <a:ext cx="2112746" cy="723900"/>
          </a:xfrm>
          <a:prstGeom prst="roundRect">
            <a:avLst/>
          </a:prstGeom>
          <a:solidFill>
            <a:srgbClr val="FFE18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rgbClr val="FFC000"/>
                </a:solidFill>
                <a:latin typeface="+mj-ea"/>
                <a:ea typeface="+mj-ea"/>
                <a:hlinkClick r:id="rId5"/>
              </a:rPr>
              <a:t>點我下載</a:t>
            </a:r>
            <a:endParaRPr lang="zh-TW" altLang="en-US" sz="2800" b="1" dirty="0">
              <a:solidFill>
                <a:srgbClr val="FFC000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078208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8335</TotalTime>
  <Words>1211</Words>
  <Application>Microsoft Office PowerPoint</Application>
  <PresentationFormat>寬螢幕</PresentationFormat>
  <Paragraphs>196</Paragraphs>
  <Slides>30</Slides>
  <Notes>0</Notes>
  <HiddenSlides>0</HiddenSlides>
  <MMClips>0</MMClips>
  <ScaleCrop>false</ScaleCrop>
  <HeadingPairs>
    <vt:vector size="8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內嵌 OLE 伺服程式</vt:lpstr>
      </vt:variant>
      <vt:variant>
        <vt:i4>1</vt:i4>
      </vt:variant>
      <vt:variant>
        <vt:lpstr>投影片標題</vt:lpstr>
      </vt:variant>
      <vt:variant>
        <vt:i4>30</vt:i4>
      </vt:variant>
    </vt:vector>
  </HeadingPairs>
  <TitlesOfParts>
    <vt:vector size="38" baseType="lpstr">
      <vt:lpstr>微軟正黑體</vt:lpstr>
      <vt:lpstr>新細明體</vt:lpstr>
      <vt:lpstr>Arial</vt:lpstr>
      <vt:lpstr>Calibri</vt:lpstr>
      <vt:lpstr>Times New Roman</vt:lpstr>
      <vt:lpstr>Wingdings</vt:lpstr>
      <vt:lpstr>Office 佈景主題</vt:lpstr>
      <vt:lpstr>文件</vt:lpstr>
      <vt:lpstr> 學員操作手冊 </vt:lpstr>
      <vt:lpstr>提醒事項</vt:lpstr>
      <vt:lpstr>不能不知道的會議功能 </vt:lpstr>
      <vt:lpstr>目錄</vt:lpstr>
      <vt:lpstr>如何更改個人名稱 </vt:lpstr>
      <vt:lpstr>如何更改個人名稱</vt:lpstr>
      <vt:lpstr>如何進入會議室 </vt:lpstr>
      <vt:lpstr>如何進入會議室 方法一: 從瀏覽器加入會議</vt:lpstr>
      <vt:lpstr>如何進入會議室 方法一: 從瀏覽器加入會議</vt:lpstr>
      <vt:lpstr>如何進入會議室 方法一: 從瀏覽器加入會議</vt:lpstr>
      <vt:lpstr>如何進入會議室 方法一: 從瀏覽器加入會議</vt:lpstr>
      <vt:lpstr>如何進入會議室 方法一: 從瀏覽器加入會議</vt:lpstr>
      <vt:lpstr>如何進入會議室 方法一: 從瀏覽器加入會議</vt:lpstr>
      <vt:lpstr>如何進入會議室 方法二: 選擇安裝Webex應用程式 </vt:lpstr>
      <vt:lpstr>如何進入會議室 方法二: 選擇安裝Webex應用程式 </vt:lpstr>
      <vt:lpstr>如何進入會議室 方法二: 選擇安裝Webex應用程式 </vt:lpstr>
      <vt:lpstr>如何進入會議室 方法二: 選擇安裝Webex應用程式 </vt:lpstr>
      <vt:lpstr>如何進入會議室 方法二: 選擇安裝Webex應用程式 </vt:lpstr>
      <vt:lpstr>如何進入會議室 方法二: 選擇安裝Webex應用程式 </vt:lpstr>
      <vt:lpstr>如何進入會議室 方法三: Webex Meetings桌面應用程式加入會議 </vt:lpstr>
      <vt:lpstr>如何進入會議室 方法三: Webex Meetings桌面應用程式加入會議</vt:lpstr>
      <vt:lpstr>如何進入會議室 方法三: Webex Meetings桌面應用程式加入會議</vt:lpstr>
      <vt:lpstr>如何進入會議室 方法三: Webex Meetings桌面應用程式加入會議</vt:lpstr>
      <vt:lpstr>Webex介面介紹</vt:lpstr>
      <vt:lpstr>如何使用聊天功能 (課程中若有問題 請於此處發問) </vt:lpstr>
      <vt:lpstr>如何靜音-確認課堂中麥克風保持靜音 </vt:lpstr>
      <vt:lpstr>不同設備的小功能畫面 - iPad </vt:lpstr>
      <vt:lpstr>不同設備的小功能畫面 - iOS </vt:lpstr>
      <vt:lpstr>不同設備的小功能畫面 - Android </vt:lpstr>
      <vt:lpstr>軟體下載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學員操作手冊</dc:title>
  <dc:creator>施莆恩</dc:creator>
  <cp:lastModifiedBy>施莆恩</cp:lastModifiedBy>
  <cp:revision>245</cp:revision>
  <cp:lastPrinted>2020-09-24T09:40:24Z</cp:lastPrinted>
  <dcterms:created xsi:type="dcterms:W3CDTF">2020-09-18T06:40:40Z</dcterms:created>
  <dcterms:modified xsi:type="dcterms:W3CDTF">2020-09-25T08:29:37Z</dcterms:modified>
</cp:coreProperties>
</file>