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handoutMasterIdLst>
    <p:handoutMasterId r:id="rId17"/>
  </p:handoutMasterIdLst>
  <p:sldIdLst>
    <p:sldId id="256" r:id="rId2"/>
    <p:sldId id="412" r:id="rId3"/>
    <p:sldId id="413" r:id="rId4"/>
    <p:sldId id="259" r:id="rId5"/>
    <p:sldId id="263" r:id="rId6"/>
    <p:sldId id="260" r:id="rId7"/>
    <p:sldId id="264" r:id="rId8"/>
    <p:sldId id="265" r:id="rId9"/>
    <p:sldId id="408" r:id="rId10"/>
    <p:sldId id="409" r:id="rId11"/>
    <p:sldId id="410" r:id="rId12"/>
    <p:sldId id="411" r:id="rId13"/>
    <p:sldId id="407" r:id="rId14"/>
    <p:sldId id="406" r:id="rId15"/>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53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04DF518E-8E79-45B8-AB48-4355681C480D}" type="datetimeFigureOut">
              <a:rPr lang="zh-TW" altLang="en-US" smtClean="0"/>
              <a:t>2019/7/8</a:t>
            </a:fld>
            <a:endParaRPr lang="zh-TW" altLang="en-US"/>
          </a:p>
        </p:txBody>
      </p:sp>
      <p:sp>
        <p:nvSpPr>
          <p:cNvPr id="4" name="頁尾版面配置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92F6CC66-05FF-4220-89BC-25517AC6B3BE}" type="slidenum">
              <a:rPr lang="zh-TW" altLang="en-US" smtClean="0"/>
              <a:t>‹#›</a:t>
            </a:fld>
            <a:endParaRPr lang="zh-TW" altLang="en-US"/>
          </a:p>
        </p:txBody>
      </p:sp>
    </p:spTree>
    <p:extLst>
      <p:ext uri="{BB962C8B-B14F-4D97-AF65-F5344CB8AC3E}">
        <p14:creationId xmlns:p14="http://schemas.microsoft.com/office/powerpoint/2010/main" val="250244582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6038" y="0"/>
            <a:ext cx="2949575" cy="496888"/>
          </a:xfrm>
          <a:prstGeom prst="rect">
            <a:avLst/>
          </a:prstGeom>
        </p:spPr>
        <p:txBody>
          <a:bodyPr vert="horz" lIns="91440" tIns="45720" rIns="91440" bIns="45720" rtlCol="0"/>
          <a:lstStyle>
            <a:lvl1pPr algn="r">
              <a:defRPr sz="1200"/>
            </a:lvl1pPr>
          </a:lstStyle>
          <a:p>
            <a:fld id="{351DBD80-5159-44A8-8D58-047D91A1D5BA}" type="datetimeFigureOut">
              <a:rPr lang="zh-TW" altLang="en-US" smtClean="0"/>
              <a:t>2019/7/8</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1038" y="4721225"/>
            <a:ext cx="5445125" cy="4471988"/>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40863"/>
            <a:ext cx="2949575" cy="4968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6038" y="9440863"/>
            <a:ext cx="2949575" cy="496887"/>
          </a:xfrm>
          <a:prstGeom prst="rect">
            <a:avLst/>
          </a:prstGeom>
        </p:spPr>
        <p:txBody>
          <a:bodyPr vert="horz" lIns="91440" tIns="45720" rIns="91440" bIns="45720" rtlCol="0" anchor="b"/>
          <a:lstStyle>
            <a:lvl1pPr algn="r">
              <a:defRPr sz="1200"/>
            </a:lvl1pPr>
          </a:lstStyle>
          <a:p>
            <a:fld id="{27B7CCCB-E231-4C8E-BABA-5BEFE2135FB5}" type="slidenum">
              <a:rPr lang="zh-TW" altLang="en-US" smtClean="0"/>
              <a:t>‹#›</a:t>
            </a:fld>
            <a:endParaRPr lang="zh-TW" altLang="en-US"/>
          </a:p>
        </p:txBody>
      </p:sp>
    </p:spTree>
    <p:extLst>
      <p:ext uri="{BB962C8B-B14F-4D97-AF65-F5344CB8AC3E}">
        <p14:creationId xmlns:p14="http://schemas.microsoft.com/office/powerpoint/2010/main" val="35782955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3</a:t>
            </a:fld>
            <a:endParaRPr lang="zh-TW" altLang="en-US"/>
          </a:p>
        </p:txBody>
      </p:sp>
    </p:spTree>
    <p:extLst>
      <p:ext uri="{BB962C8B-B14F-4D97-AF65-F5344CB8AC3E}">
        <p14:creationId xmlns:p14="http://schemas.microsoft.com/office/powerpoint/2010/main" val="2739255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12</a:t>
            </a:fld>
            <a:endParaRPr lang="zh-TW" altLang="en-US"/>
          </a:p>
        </p:txBody>
      </p:sp>
    </p:spTree>
    <p:extLst>
      <p:ext uri="{BB962C8B-B14F-4D97-AF65-F5344CB8AC3E}">
        <p14:creationId xmlns:p14="http://schemas.microsoft.com/office/powerpoint/2010/main" val="40574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a:prstGeom prst="rect">
            <a:avLst/>
          </a:prstGeo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26772777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950959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57200" y="1600200"/>
            <a:ext cx="8229600" cy="4525963"/>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36015955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645"/>
          <p:cNvSpPr>
            <a:spLocks noChangeArrowheads="1"/>
          </p:cNvSpPr>
          <p:nvPr userDrawn="1"/>
        </p:nvSpPr>
        <p:spPr bwMode="auto">
          <a:xfrm>
            <a:off x="0" y="7938"/>
            <a:ext cx="3419475" cy="363537"/>
          </a:xfrm>
          <a:prstGeom prst="rect">
            <a:avLst/>
          </a:prstGeom>
          <a:noFill/>
          <a:ln>
            <a:noFill/>
          </a:ln>
          <a:effectLst/>
          <a:extLst/>
        </p:spPr>
        <p:txBody>
          <a:bodyPr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spcBef>
                <a:spcPct val="50000"/>
              </a:spcBef>
              <a:defRPr/>
            </a:pPr>
            <a:r>
              <a:rPr lang="zh-TW" altLang="en-US" sz="1800" smtClean="0"/>
              <a:t>中華民國期貨業商業同業公會</a:t>
            </a:r>
          </a:p>
        </p:txBody>
      </p:sp>
      <p:grpSp>
        <p:nvGrpSpPr>
          <p:cNvPr id="1027" name="Group 646"/>
          <p:cNvGrpSpPr>
            <a:grpSpLocks/>
          </p:cNvGrpSpPr>
          <p:nvPr userDrawn="1"/>
        </p:nvGrpSpPr>
        <p:grpSpPr bwMode="auto">
          <a:xfrm>
            <a:off x="233363" y="371475"/>
            <a:ext cx="8840787" cy="358775"/>
            <a:chOff x="144" y="226"/>
            <a:chExt cx="5569" cy="226"/>
          </a:xfrm>
        </p:grpSpPr>
        <p:sp>
          <p:nvSpPr>
            <p:cNvPr id="1671" name="Rectangle 647"/>
            <p:cNvSpPr>
              <a:spLocks noChangeArrowheads="1"/>
            </p:cNvSpPr>
            <p:nvPr userDrawn="1"/>
          </p:nvSpPr>
          <p:spPr bwMode="auto">
            <a:xfrm>
              <a:off x="144" y="228"/>
              <a:ext cx="5565" cy="223"/>
            </a:xfrm>
            <a:prstGeom prst="rect">
              <a:avLst/>
            </a:prstGeom>
            <a:gradFill rotWithShape="0">
              <a:gsLst>
                <a:gs pos="0">
                  <a:srgbClr val="FFFFFF">
                    <a:gamma/>
                    <a:shade val="80000"/>
                    <a:invGamma/>
                  </a:srgbClr>
                </a:gs>
                <a:gs pos="50000">
                  <a:srgbClr val="FFFFFF"/>
                </a:gs>
                <a:gs pos="100000">
                  <a:srgbClr val="FFFFFF">
                    <a:gamma/>
                    <a:shade val="80000"/>
                    <a:invGamma/>
                  </a:srgbClr>
                </a:gs>
              </a:gsLst>
              <a:lin ang="2700000" scaled="1"/>
            </a:gradFill>
            <a:ln>
              <a:noFill/>
            </a:ln>
            <a:effectLst/>
            <a:extLst/>
          </p:spPr>
          <p:txBody>
            <a:bodyPr wrap="none" anchor="ctr"/>
            <a:lstStyle/>
            <a:p>
              <a:pPr>
                <a:defRPr/>
              </a:pPr>
              <a:endParaRPr lang="zh-TW" altLang="en-US">
                <a:effectLst>
                  <a:outerShdw blurRad="38100" dist="38100" dir="2700000" algn="tl">
                    <a:srgbClr val="000000">
                      <a:alpha val="43137"/>
                    </a:srgbClr>
                  </a:outerShdw>
                </a:effectLst>
              </a:endParaRPr>
            </a:p>
          </p:txBody>
        </p:sp>
        <p:grpSp>
          <p:nvGrpSpPr>
            <p:cNvPr id="1030" name="Group 648"/>
            <p:cNvGrpSpPr>
              <a:grpSpLocks/>
            </p:cNvGrpSpPr>
            <p:nvPr userDrawn="1"/>
          </p:nvGrpSpPr>
          <p:grpSpPr bwMode="auto">
            <a:xfrm>
              <a:off x="144" y="226"/>
              <a:ext cx="5569" cy="226"/>
              <a:chOff x="144" y="226"/>
              <a:chExt cx="5569" cy="226"/>
            </a:xfrm>
          </p:grpSpPr>
          <p:sp>
            <p:nvSpPr>
              <p:cNvPr id="1673" name="Freeform 649"/>
              <p:cNvSpPr>
                <a:spLocks/>
              </p:cNvSpPr>
              <p:nvPr userDrawn="1"/>
            </p:nvSpPr>
            <p:spPr bwMode="auto">
              <a:xfrm>
                <a:off x="144" y="226"/>
                <a:ext cx="5569" cy="68"/>
              </a:xfrm>
              <a:custGeom>
                <a:avLst/>
                <a:gdLst>
                  <a:gd name="T0" fmla="*/ 0 w 5569"/>
                  <a:gd name="T1" fmla="*/ 67 h 68"/>
                  <a:gd name="T2" fmla="*/ 0 w 5569"/>
                  <a:gd name="T3" fmla="*/ 0 h 68"/>
                  <a:gd name="T4" fmla="*/ 5568 w 5569"/>
                  <a:gd name="T5" fmla="*/ 0 h 68"/>
                </a:gdLst>
                <a:ahLst/>
                <a:cxnLst>
                  <a:cxn ang="0">
                    <a:pos x="T0" y="T1"/>
                  </a:cxn>
                  <a:cxn ang="0">
                    <a:pos x="T2" y="T3"/>
                  </a:cxn>
                  <a:cxn ang="0">
                    <a:pos x="T4" y="T5"/>
                  </a:cxn>
                </a:cxnLst>
                <a:rect l="0" t="0" r="r" b="b"/>
                <a:pathLst>
                  <a:path w="5569" h="68">
                    <a:moveTo>
                      <a:pt x="0" y="67"/>
                    </a:moveTo>
                    <a:lnTo>
                      <a:pt x="0" y="0"/>
                    </a:lnTo>
                    <a:lnTo>
                      <a:pt x="5568" y="0"/>
                    </a:lnTo>
                  </a:path>
                </a:pathLst>
              </a:custGeom>
              <a:noFill/>
              <a:ln w="12700" cap="rnd" cmpd="sng">
                <a:solidFill>
                  <a:srgbClr val="FFFFFF"/>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4" name="Freeform 650"/>
              <p:cNvSpPr>
                <a:spLocks/>
              </p:cNvSpPr>
              <p:nvPr userDrawn="1"/>
            </p:nvSpPr>
            <p:spPr bwMode="auto">
              <a:xfrm>
                <a:off x="144" y="303"/>
                <a:ext cx="5569" cy="67"/>
              </a:xfrm>
              <a:custGeom>
                <a:avLst/>
                <a:gdLst>
                  <a:gd name="T0" fmla="*/ 0 w 5569"/>
                  <a:gd name="T1" fmla="*/ 66 h 67"/>
                  <a:gd name="T2" fmla="*/ 0 w 5569"/>
                  <a:gd name="T3" fmla="*/ 0 h 67"/>
                  <a:gd name="T4" fmla="*/ 5568 w 5569"/>
                  <a:gd name="T5" fmla="*/ 0 h 67"/>
                </a:gdLst>
                <a:ahLst/>
                <a:cxnLst>
                  <a:cxn ang="0">
                    <a:pos x="T0" y="T1"/>
                  </a:cxn>
                  <a:cxn ang="0">
                    <a:pos x="T2" y="T3"/>
                  </a:cxn>
                  <a:cxn ang="0">
                    <a:pos x="T4" y="T5"/>
                  </a:cxn>
                </a:cxnLst>
                <a:rect l="0" t="0" r="r" b="b"/>
                <a:pathLst>
                  <a:path w="5569" h="67">
                    <a:moveTo>
                      <a:pt x="0" y="66"/>
                    </a:moveTo>
                    <a:lnTo>
                      <a:pt x="0" y="0"/>
                    </a:lnTo>
                    <a:lnTo>
                      <a:pt x="5568" y="0"/>
                    </a:lnTo>
                  </a:path>
                </a:pathLst>
              </a:custGeom>
              <a:noFill/>
              <a:ln w="12700" cap="rnd" cmpd="sng">
                <a:solidFill>
                  <a:srgbClr val="FFFFFF"/>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5" name="Freeform 651"/>
              <p:cNvSpPr>
                <a:spLocks/>
              </p:cNvSpPr>
              <p:nvPr userDrawn="1"/>
            </p:nvSpPr>
            <p:spPr bwMode="auto">
              <a:xfrm>
                <a:off x="144" y="379"/>
                <a:ext cx="5569" cy="68"/>
              </a:xfrm>
              <a:custGeom>
                <a:avLst/>
                <a:gdLst>
                  <a:gd name="T0" fmla="*/ 0 w 5569"/>
                  <a:gd name="T1" fmla="*/ 67 h 68"/>
                  <a:gd name="T2" fmla="*/ 0 w 5569"/>
                  <a:gd name="T3" fmla="*/ 0 h 68"/>
                  <a:gd name="T4" fmla="*/ 5568 w 5569"/>
                  <a:gd name="T5" fmla="*/ 0 h 68"/>
                </a:gdLst>
                <a:ahLst/>
                <a:cxnLst>
                  <a:cxn ang="0">
                    <a:pos x="T0" y="T1"/>
                  </a:cxn>
                  <a:cxn ang="0">
                    <a:pos x="T2" y="T3"/>
                  </a:cxn>
                  <a:cxn ang="0">
                    <a:pos x="T4" y="T5"/>
                  </a:cxn>
                </a:cxnLst>
                <a:rect l="0" t="0" r="r" b="b"/>
                <a:pathLst>
                  <a:path w="5569" h="68">
                    <a:moveTo>
                      <a:pt x="0" y="67"/>
                    </a:moveTo>
                    <a:lnTo>
                      <a:pt x="0" y="0"/>
                    </a:lnTo>
                    <a:lnTo>
                      <a:pt x="5568" y="0"/>
                    </a:lnTo>
                  </a:path>
                </a:pathLst>
              </a:custGeom>
              <a:noFill/>
              <a:ln w="12700" cap="rnd" cmpd="sng">
                <a:solidFill>
                  <a:srgbClr val="E8E8E8"/>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6" name="Freeform 652"/>
              <p:cNvSpPr>
                <a:spLocks/>
              </p:cNvSpPr>
              <p:nvPr userDrawn="1"/>
            </p:nvSpPr>
            <p:spPr bwMode="auto">
              <a:xfrm>
                <a:off x="144" y="230"/>
                <a:ext cx="5569" cy="69"/>
              </a:xfrm>
              <a:custGeom>
                <a:avLst/>
                <a:gdLst>
                  <a:gd name="T0" fmla="*/ 5568 w 5569"/>
                  <a:gd name="T1" fmla="*/ 0 h 69"/>
                  <a:gd name="T2" fmla="*/ 5568 w 5569"/>
                  <a:gd name="T3" fmla="*/ 68 h 69"/>
                  <a:gd name="T4" fmla="*/ 0 w 5569"/>
                  <a:gd name="T5" fmla="*/ 68 h 69"/>
                </a:gdLst>
                <a:ahLst/>
                <a:cxnLst>
                  <a:cxn ang="0">
                    <a:pos x="T0" y="T1"/>
                  </a:cxn>
                  <a:cxn ang="0">
                    <a:pos x="T2" y="T3"/>
                  </a:cxn>
                  <a:cxn ang="0">
                    <a:pos x="T4" y="T5"/>
                  </a:cxn>
                </a:cxnLst>
                <a:rect l="0" t="0" r="r" b="b"/>
                <a:pathLst>
                  <a:path w="5569" h="69">
                    <a:moveTo>
                      <a:pt x="5568" y="0"/>
                    </a:moveTo>
                    <a:lnTo>
                      <a:pt x="5568" y="68"/>
                    </a:lnTo>
                    <a:lnTo>
                      <a:pt x="0" y="68"/>
                    </a:lnTo>
                  </a:path>
                </a:pathLst>
              </a:custGeom>
              <a:noFill/>
              <a:ln w="12700" cap="rnd" cmpd="sng">
                <a:solidFill>
                  <a:srgbClr val="676767"/>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7" name="Freeform 653"/>
              <p:cNvSpPr>
                <a:spLocks/>
              </p:cNvSpPr>
              <p:nvPr userDrawn="1"/>
            </p:nvSpPr>
            <p:spPr bwMode="auto">
              <a:xfrm>
                <a:off x="144" y="308"/>
                <a:ext cx="5569" cy="67"/>
              </a:xfrm>
              <a:custGeom>
                <a:avLst/>
                <a:gdLst>
                  <a:gd name="T0" fmla="*/ 5568 w 5569"/>
                  <a:gd name="T1" fmla="*/ 0 h 67"/>
                  <a:gd name="T2" fmla="*/ 5568 w 5569"/>
                  <a:gd name="T3" fmla="*/ 66 h 67"/>
                  <a:gd name="T4" fmla="*/ 0 w 5569"/>
                  <a:gd name="T5" fmla="*/ 66 h 67"/>
                </a:gdLst>
                <a:ahLst/>
                <a:cxnLst>
                  <a:cxn ang="0">
                    <a:pos x="T0" y="T1"/>
                  </a:cxn>
                  <a:cxn ang="0">
                    <a:pos x="T2" y="T3"/>
                  </a:cxn>
                  <a:cxn ang="0">
                    <a:pos x="T4" y="T5"/>
                  </a:cxn>
                </a:cxnLst>
                <a:rect l="0" t="0" r="r" b="b"/>
                <a:pathLst>
                  <a:path w="5569" h="67">
                    <a:moveTo>
                      <a:pt x="5568" y="0"/>
                    </a:moveTo>
                    <a:lnTo>
                      <a:pt x="5568" y="66"/>
                    </a:lnTo>
                    <a:lnTo>
                      <a:pt x="0" y="66"/>
                    </a:lnTo>
                  </a:path>
                </a:pathLst>
              </a:custGeom>
              <a:noFill/>
              <a:ln w="12700" cap="rnd" cmpd="sng">
                <a:solidFill>
                  <a:srgbClr val="474747"/>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8" name="Freeform 654"/>
              <p:cNvSpPr>
                <a:spLocks/>
              </p:cNvSpPr>
              <p:nvPr userDrawn="1"/>
            </p:nvSpPr>
            <p:spPr bwMode="auto">
              <a:xfrm>
                <a:off x="144" y="384"/>
                <a:ext cx="5569" cy="68"/>
              </a:xfrm>
              <a:custGeom>
                <a:avLst/>
                <a:gdLst>
                  <a:gd name="T0" fmla="*/ 5568 w 5569"/>
                  <a:gd name="T1" fmla="*/ 0 h 68"/>
                  <a:gd name="T2" fmla="*/ 5568 w 5569"/>
                  <a:gd name="T3" fmla="*/ 67 h 68"/>
                  <a:gd name="T4" fmla="*/ 0 w 5569"/>
                  <a:gd name="T5" fmla="*/ 67 h 68"/>
                </a:gdLst>
                <a:ahLst/>
                <a:cxnLst>
                  <a:cxn ang="0">
                    <a:pos x="T0" y="T1"/>
                  </a:cxn>
                  <a:cxn ang="0">
                    <a:pos x="T2" y="T3"/>
                  </a:cxn>
                  <a:cxn ang="0">
                    <a:pos x="T4" y="T5"/>
                  </a:cxn>
                </a:cxnLst>
                <a:rect l="0" t="0" r="r" b="b"/>
                <a:pathLst>
                  <a:path w="5569" h="68">
                    <a:moveTo>
                      <a:pt x="5568" y="0"/>
                    </a:moveTo>
                    <a:lnTo>
                      <a:pt x="5568" y="67"/>
                    </a:lnTo>
                    <a:lnTo>
                      <a:pt x="0" y="67"/>
                    </a:lnTo>
                  </a:path>
                </a:pathLst>
              </a:custGeom>
              <a:noFill/>
              <a:ln w="12700" cap="rnd" cmpd="sng">
                <a:solidFill>
                  <a:srgbClr val="333333"/>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grpSp>
      </p:grpSp>
      <p:pic>
        <p:nvPicPr>
          <p:cNvPr id="1028" name="Picture 814" descr="中華民國期貨業商業同業公會"/>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451725" y="260350"/>
            <a:ext cx="1447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3710916"/>
      </p:ext>
    </p:extLst>
  </p:cSld>
  <p:clrMap bg1="dk2" tx1="lt1" bg2="dk1" tx2="lt2" accent1="accent1" accent2="accent2" accent3="accent3" accent4="accent4" accent5="accent5" accent6="accent6" hlink="hlink" folHlink="folHlink"/>
  <p:sldLayoutIdLst>
    <p:sldLayoutId id="2147483661" r:id="rId1"/>
    <p:sldLayoutId id="2147483667" r:id="rId2"/>
    <p:sldLayoutId id="2147483668" r:id="rId3"/>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mj-lt"/>
          <a:ea typeface="+mj-ea"/>
          <a:cs typeface="+mj-cs"/>
        </a:defRPr>
      </a:lvl1pPr>
      <a:lvl2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2pPr>
      <a:lvl3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3pPr>
      <a:lvl4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4pPr>
      <a:lvl5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5pPr>
      <a:lvl6pPr marL="4572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6pPr>
      <a:lvl7pPr marL="9144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7pPr>
      <a:lvl8pPr marL="13716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8pPr>
      <a:lvl9pPr marL="18288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9pPr>
    </p:titleStyle>
    <p:body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650766" y="1844824"/>
            <a:ext cx="6048672" cy="2664296"/>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nSpc>
                <a:spcPct val="2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期貨交易宣導公版資料</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gn="ctr">
              <a:lnSpc>
                <a:spcPct val="100000"/>
              </a:lnSpc>
              <a:spcBef>
                <a:spcPts val="0"/>
              </a:spcBef>
              <a:buClr>
                <a:srgbClr val="00FF00"/>
              </a:buClr>
              <a:buSzTx/>
              <a:buNone/>
              <a:defRPr/>
            </a:pPr>
            <a:r>
              <a:rPr lang="en-US" altLang="zh-TW" dirty="0" smtClean="0">
                <a:solidFill>
                  <a:srgbClr val="00FF00"/>
                </a:solidFill>
                <a:effectLst>
                  <a:outerShdw blurRad="38100" dist="38100" dir="2700000" algn="tl">
                    <a:srgbClr val="000000">
                      <a:alpha val="43137"/>
                    </a:srgbClr>
                  </a:outerShdw>
                </a:effectLst>
                <a:latin typeface="+mn-ea"/>
              </a:rPr>
              <a:t>(</a:t>
            </a:r>
            <a:r>
              <a:rPr lang="zh-TW" altLang="en-US" dirty="0" smtClean="0">
                <a:solidFill>
                  <a:srgbClr val="00FF00"/>
                </a:solidFill>
                <a:effectLst>
                  <a:outerShdw blurRad="38100" dist="38100" dir="2700000" algn="tl">
                    <a:srgbClr val="000000">
                      <a:alpha val="43137"/>
                    </a:srgbClr>
                  </a:outerShdw>
                </a:effectLst>
                <a:latin typeface="+mn-ea"/>
              </a:rPr>
              <a:t>風控簡要版</a:t>
            </a:r>
            <a:r>
              <a:rPr lang="en-US" altLang="zh-TW" dirty="0" smtClean="0">
                <a:solidFill>
                  <a:srgbClr val="00FF00"/>
                </a:solidFill>
                <a:effectLst>
                  <a:outerShdw blurRad="38100" dist="38100" dir="2700000" algn="tl">
                    <a:srgbClr val="000000">
                      <a:alpha val="43137"/>
                    </a:srgbClr>
                  </a:outerShdw>
                </a:effectLst>
                <a:latin typeface="+mn-ea"/>
              </a:rPr>
              <a:t>)</a:t>
            </a:r>
          </a:p>
        </p:txBody>
      </p:sp>
      <p:sp>
        <p:nvSpPr>
          <p:cNvPr id="3" name="文字方塊 2"/>
          <p:cNvSpPr txBox="1"/>
          <p:nvPr/>
        </p:nvSpPr>
        <p:spPr>
          <a:xfrm>
            <a:off x="755576" y="5301208"/>
            <a:ext cx="7802136" cy="1477328"/>
          </a:xfrm>
          <a:prstGeom prst="rect">
            <a:avLst/>
          </a:prstGeom>
          <a:noFill/>
        </p:spPr>
        <p:txBody>
          <a:bodyPr wrap="none" rtlCol="0">
            <a:spAutoFit/>
          </a:bodyPr>
          <a:lstStyle/>
          <a:p>
            <a:r>
              <a:rPr lang="zh-TW" altLang="en-US" b="1" dirty="0" smtClean="0">
                <a:solidFill>
                  <a:srgbClr val="FFFF00"/>
                </a:solidFill>
                <a:latin typeface="+mn-ea"/>
              </a:rPr>
              <a:t>註：</a:t>
            </a:r>
            <a:r>
              <a:rPr lang="en-US" altLang="zh-TW" b="1" dirty="0" smtClean="0">
                <a:solidFill>
                  <a:srgbClr val="FFFF00"/>
                </a:solidFill>
                <a:latin typeface="+mn-ea"/>
              </a:rPr>
              <a:t>1.</a:t>
            </a:r>
            <a:r>
              <a:rPr lang="zh-TW" altLang="en-US" b="1" dirty="0" smtClean="0">
                <a:solidFill>
                  <a:srgbClr val="FFFF00"/>
                </a:solidFill>
                <a:latin typeface="+mn-ea"/>
              </a:rPr>
              <a:t>本資料係截至</a:t>
            </a:r>
            <a:r>
              <a:rPr lang="en-US" altLang="zh-TW" b="1" dirty="0" smtClean="0">
                <a:solidFill>
                  <a:srgbClr val="FFFF00"/>
                </a:solidFill>
                <a:latin typeface="+mn-ea"/>
              </a:rPr>
              <a:t>108</a:t>
            </a:r>
            <a:r>
              <a:rPr lang="zh-TW" altLang="en-US" b="1" dirty="0" smtClean="0">
                <a:solidFill>
                  <a:srgbClr val="FFFF00"/>
                </a:solidFill>
                <a:latin typeface="+mn-ea"/>
              </a:rPr>
              <a:t>年</a:t>
            </a:r>
            <a:r>
              <a:rPr lang="en-US" altLang="zh-TW" b="1" dirty="0" smtClean="0">
                <a:solidFill>
                  <a:srgbClr val="FFFF00"/>
                </a:solidFill>
                <a:latin typeface="+mn-ea"/>
              </a:rPr>
              <a:t>5</a:t>
            </a:r>
            <a:r>
              <a:rPr lang="zh-TW" altLang="en-US" b="1" dirty="0" smtClean="0">
                <a:solidFill>
                  <a:srgbClr val="FFFF00"/>
                </a:solidFill>
                <a:latin typeface="+mn-ea"/>
              </a:rPr>
              <a:t>月之相關法規彙整。</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smtClean="0">
                <a:solidFill>
                  <a:srgbClr val="FFFF00"/>
                </a:solidFill>
                <a:latin typeface="+mn-ea"/>
              </a:rPr>
              <a:t>2.</a:t>
            </a:r>
            <a:r>
              <a:rPr lang="zh-TW" altLang="en-US" b="1" dirty="0" smtClean="0">
                <a:solidFill>
                  <a:srgbClr val="FFFF00"/>
                </a:solidFill>
                <a:latin typeface="+mn-ea"/>
              </a:rPr>
              <a:t>本資料僅包含風控之重要規定事項，尚非完整之風控法令規範。</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a:solidFill>
                  <a:srgbClr val="FFFF00"/>
                </a:solidFill>
                <a:latin typeface="+mn-ea"/>
              </a:rPr>
              <a:t>3</a:t>
            </a:r>
            <a:r>
              <a:rPr lang="en-US" altLang="zh-TW" b="1" dirty="0" smtClean="0">
                <a:solidFill>
                  <a:srgbClr val="FFFF00"/>
                </a:solidFill>
                <a:latin typeface="+mn-ea"/>
              </a:rPr>
              <a:t>.</a:t>
            </a:r>
            <a:r>
              <a:rPr lang="zh-TW" altLang="en-US" b="1" dirty="0" smtClean="0">
                <a:solidFill>
                  <a:srgbClr val="FFFF00"/>
                </a:solidFill>
                <a:latin typeface="+mn-ea"/>
              </a:rPr>
              <a:t>本資料係相關法規規定之最低作業要求，期貨商若與交易人約定更為</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嚴格之作業細節者，依雙方約定內容為準。</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smtClean="0">
                <a:solidFill>
                  <a:srgbClr val="FFFF00"/>
                </a:solidFill>
                <a:latin typeface="+mn-ea"/>
              </a:rPr>
              <a:t>4.</a:t>
            </a:r>
            <a:r>
              <a:rPr lang="zh-TW" altLang="en-US" b="1" dirty="0" smtClean="0">
                <a:solidFill>
                  <a:srgbClr val="FFFF00"/>
                </a:solidFill>
                <a:latin typeface="+mn-ea"/>
              </a:rPr>
              <a:t>期貨交易輔助人應</a:t>
            </a:r>
            <a:r>
              <a:rPr lang="zh-TW" altLang="en-US" b="1" dirty="0">
                <a:solidFill>
                  <a:srgbClr val="FFFF00"/>
                </a:solidFill>
                <a:latin typeface="+mn-ea"/>
              </a:rPr>
              <a:t>依其與期貨商之約定辦理。</a:t>
            </a:r>
          </a:p>
        </p:txBody>
      </p:sp>
    </p:spTree>
    <p:extLst>
      <p:ext uri="{BB962C8B-B14F-4D97-AF65-F5344CB8AC3E}">
        <p14:creationId xmlns:p14="http://schemas.microsoft.com/office/powerpoint/2010/main" val="172624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爆炸 2 1"/>
          <p:cNvSpPr/>
          <p:nvPr/>
        </p:nvSpPr>
        <p:spPr bwMode="auto">
          <a:xfrm rot="-540000">
            <a:off x="337833" y="1113657"/>
            <a:ext cx="2750623" cy="1658516"/>
          </a:xfrm>
          <a:prstGeom prst="irregularSeal2">
            <a:avLst/>
          </a:prstGeom>
          <a:noFill/>
          <a:ln w="12700" cap="flat" cmpd="sng" algn="ctr">
            <a:solidFill>
              <a:schemeClr val="hlink"/>
            </a:solidFill>
            <a:prstDash val="solid"/>
            <a:round/>
            <a:headEnd type="none" w="med" len="med"/>
            <a:tailEnd type="none" w="med" len="med"/>
          </a:ln>
          <a:effectLst/>
          <a:extLst/>
        </p:spPr>
        <p:txBody>
          <a:bodyPr wrap="none" lIns="90488" tIns="44450" rIns="90488" bIns="44450" anchor="ctr"/>
          <a:lstStyle/>
          <a:p>
            <a:pPr>
              <a:defRPr/>
            </a:pPr>
            <a:r>
              <a:rPr lang="zh-TW" altLang="en-US" dirty="0">
                <a:ln>
                  <a:solidFill>
                    <a:srgbClr val="00FF00"/>
                  </a:solidFill>
                </a:ln>
                <a:solidFill>
                  <a:srgbClr val="00FF00"/>
                </a:solidFill>
              </a:rPr>
              <a:t>為未來到期</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之契約</a:t>
            </a:r>
          </a:p>
        </p:txBody>
      </p:sp>
      <p:sp>
        <p:nvSpPr>
          <p:cNvPr id="3" name="爆炸 2 2"/>
          <p:cNvSpPr/>
          <p:nvPr/>
        </p:nvSpPr>
        <p:spPr bwMode="auto">
          <a:xfrm rot="420000">
            <a:off x="6081730" y="1284310"/>
            <a:ext cx="2612039" cy="1775753"/>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　 下單前</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先繳足保證金</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或權利金</a:t>
            </a: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a:solidFill>
                  <a:srgbClr val="FFFF00"/>
                </a:solidFill>
                <a:effectLst>
                  <a:outerShdw blurRad="38100" dist="38100" dir="2700000" algn="tl">
                    <a:srgbClr val="000000"/>
                  </a:outerShdw>
                </a:effectLst>
              </a:rPr>
              <a:t>期貨交易之特點</a:t>
            </a:r>
            <a:endParaRPr lang="zh-TW" altLang="en-US" b="1" dirty="0">
              <a:solidFill>
                <a:srgbClr val="FFFF00"/>
              </a:solidFill>
              <a:effectLst>
                <a:outerShdw blurRad="38100" dist="38100" dir="2700000" algn="tl">
                  <a:srgbClr val="000000"/>
                </a:outerShdw>
              </a:effectLst>
            </a:endParaRPr>
          </a:p>
        </p:txBody>
      </p:sp>
      <p:sp>
        <p:nvSpPr>
          <p:cNvPr id="11" name="爆炸 2 10"/>
          <p:cNvSpPr/>
          <p:nvPr/>
        </p:nvSpPr>
        <p:spPr bwMode="auto">
          <a:xfrm>
            <a:off x="683568" y="5085184"/>
            <a:ext cx="3280463" cy="1368152"/>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  交易所提供</a:t>
            </a:r>
            <a:endParaRPr lang="en-US" altLang="zh-TW" dirty="0">
              <a:ln>
                <a:solidFill>
                  <a:srgbClr val="00FF00"/>
                </a:solidFill>
              </a:ln>
              <a:solidFill>
                <a:srgbClr val="00FF00"/>
              </a:solidFill>
            </a:endParaRPr>
          </a:p>
          <a:p>
            <a:pPr>
              <a:defRPr/>
            </a:pPr>
            <a:r>
              <a:rPr lang="zh-TW" altLang="en-US" dirty="0" smtClean="0">
                <a:ln>
                  <a:solidFill>
                    <a:srgbClr val="00FF00"/>
                  </a:solidFill>
                </a:ln>
                <a:solidFill>
                  <a:srgbClr val="00FF00"/>
                </a:solidFill>
              </a:rPr>
              <a:t>接近</a:t>
            </a:r>
            <a:r>
              <a:rPr lang="en-US" altLang="zh-TW" dirty="0" smtClean="0">
                <a:ln>
                  <a:solidFill>
                    <a:srgbClr val="00FF00"/>
                  </a:solidFill>
                </a:ln>
                <a:solidFill>
                  <a:srgbClr val="00FF00"/>
                </a:solidFill>
              </a:rPr>
              <a:t>19</a:t>
            </a:r>
            <a:r>
              <a:rPr lang="zh-TW" altLang="en-US" dirty="0" smtClean="0">
                <a:ln>
                  <a:solidFill>
                    <a:srgbClr val="00FF00"/>
                  </a:solidFill>
                </a:ln>
                <a:solidFill>
                  <a:srgbClr val="00FF00"/>
                </a:solidFill>
              </a:rPr>
              <a:t>小時</a:t>
            </a:r>
            <a:r>
              <a:rPr lang="zh-TW" altLang="en-US" dirty="0">
                <a:ln>
                  <a:solidFill>
                    <a:srgbClr val="00FF00"/>
                  </a:solidFill>
                </a:ln>
                <a:solidFill>
                  <a:srgbClr val="00FF00"/>
                </a:solidFill>
              </a:rPr>
              <a:t>交易</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a:t>
            </a:r>
            <a:r>
              <a:rPr lang="en-US" altLang="zh-TW" dirty="0">
                <a:ln>
                  <a:solidFill>
                    <a:srgbClr val="00FF00"/>
                  </a:solidFill>
                </a:ln>
                <a:solidFill>
                  <a:srgbClr val="00FF00"/>
                </a:solidFill>
              </a:rPr>
              <a:t>(</a:t>
            </a:r>
            <a:r>
              <a:rPr lang="zh-TW" altLang="en-US" dirty="0">
                <a:ln>
                  <a:solidFill>
                    <a:srgbClr val="00FF00"/>
                  </a:solidFill>
                </a:ln>
                <a:solidFill>
                  <a:srgbClr val="00FF00"/>
                </a:solidFill>
              </a:rPr>
              <a:t>含夜盤</a:t>
            </a:r>
            <a:r>
              <a:rPr lang="en-US" altLang="zh-TW" dirty="0">
                <a:ln>
                  <a:solidFill>
                    <a:srgbClr val="00FF00"/>
                  </a:solidFill>
                </a:ln>
                <a:solidFill>
                  <a:srgbClr val="00FF00"/>
                </a:solidFill>
              </a:rPr>
              <a:t>)</a:t>
            </a:r>
            <a:endParaRPr lang="zh-TW" altLang="en-US" dirty="0">
              <a:ln>
                <a:solidFill>
                  <a:srgbClr val="00FF00"/>
                </a:solidFill>
              </a:ln>
              <a:solidFill>
                <a:srgbClr val="00FF00"/>
              </a:solidFill>
            </a:endParaRPr>
          </a:p>
        </p:txBody>
      </p:sp>
      <p:sp>
        <p:nvSpPr>
          <p:cNvPr id="12" name="爆炸 2 11"/>
          <p:cNvSpPr/>
          <p:nvPr/>
        </p:nvSpPr>
        <p:spPr bwMode="auto">
          <a:xfrm rot="240000">
            <a:off x="2996046" y="1374490"/>
            <a:ext cx="2763707" cy="1656184"/>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以保證金交易</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具高槓桿</a:t>
            </a:r>
            <a:r>
              <a:rPr lang="zh-TW" altLang="en-US" dirty="0" smtClean="0">
                <a:ln>
                  <a:solidFill>
                    <a:srgbClr val="00FF00"/>
                  </a:solidFill>
                </a:ln>
                <a:solidFill>
                  <a:srgbClr val="00FF00"/>
                </a:solidFill>
              </a:rPr>
              <a:t>損益</a:t>
            </a:r>
            <a:endParaRPr lang="en-US" altLang="zh-TW" dirty="0" smtClean="0">
              <a:ln>
                <a:solidFill>
                  <a:srgbClr val="00FF00"/>
                </a:solidFill>
              </a:ln>
              <a:solidFill>
                <a:srgbClr val="00FF00"/>
              </a:solidFill>
            </a:endParaRPr>
          </a:p>
          <a:p>
            <a:pPr>
              <a:defRPr/>
            </a:pPr>
            <a:r>
              <a:rPr lang="zh-TW" altLang="en-US" dirty="0" smtClean="0">
                <a:ln>
                  <a:solidFill>
                    <a:srgbClr val="00FF00"/>
                  </a:solidFill>
                </a:ln>
                <a:solidFill>
                  <a:srgbClr val="00FF00"/>
                </a:solidFill>
              </a:rPr>
              <a:t>或無限損失</a:t>
            </a:r>
            <a:endParaRPr lang="zh-TW" altLang="en-US" dirty="0">
              <a:ln>
                <a:solidFill>
                  <a:srgbClr val="00FF00"/>
                </a:solidFill>
              </a:ln>
              <a:solidFill>
                <a:srgbClr val="00FF00"/>
              </a:solidFill>
            </a:endParaRPr>
          </a:p>
        </p:txBody>
      </p:sp>
      <p:sp>
        <p:nvSpPr>
          <p:cNvPr id="14" name="爆炸 2 13"/>
          <p:cNvSpPr/>
          <p:nvPr/>
        </p:nvSpPr>
        <p:spPr bwMode="auto">
          <a:xfrm>
            <a:off x="4989168" y="4941168"/>
            <a:ext cx="3280463" cy="1368152"/>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交易人應隨時注意行情</a:t>
            </a:r>
          </a:p>
          <a:p>
            <a:pPr>
              <a:defRPr/>
            </a:pPr>
            <a:r>
              <a:rPr lang="zh-TW" altLang="en-US" dirty="0">
                <a:ln>
                  <a:solidFill>
                    <a:srgbClr val="00FF00"/>
                  </a:solidFill>
                </a:ln>
                <a:solidFill>
                  <a:srgbClr val="00FF00"/>
                </a:solidFill>
              </a:rPr>
              <a:t> 並準備足額流動現金</a:t>
            </a:r>
          </a:p>
        </p:txBody>
      </p:sp>
      <p:sp>
        <p:nvSpPr>
          <p:cNvPr id="15" name="八角星形 14"/>
          <p:cNvSpPr/>
          <p:nvPr/>
        </p:nvSpPr>
        <p:spPr bwMode="auto">
          <a:xfrm>
            <a:off x="4860032" y="3384998"/>
            <a:ext cx="2788939" cy="1256323"/>
          </a:xfrm>
          <a:prstGeom prst="star8">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期貨商盤中及盤後</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進行風</a:t>
            </a:r>
            <a:r>
              <a:rPr lang="zh-TW" altLang="en-US" dirty="0" smtClean="0">
                <a:ln>
                  <a:solidFill>
                    <a:srgbClr val="00FF00"/>
                  </a:solidFill>
                </a:ln>
                <a:solidFill>
                  <a:srgbClr val="00FF00"/>
                </a:solidFill>
              </a:rPr>
              <a:t>控</a:t>
            </a:r>
            <a:endParaRPr lang="en-US" altLang="zh-TW" dirty="0" smtClean="0">
              <a:ln>
                <a:solidFill>
                  <a:srgbClr val="00FF00"/>
                </a:solidFill>
              </a:ln>
              <a:solidFill>
                <a:srgbClr val="00FF00"/>
              </a:solidFill>
            </a:endParaRPr>
          </a:p>
        </p:txBody>
      </p:sp>
      <p:sp>
        <p:nvSpPr>
          <p:cNvPr id="16" name="八角星形 15"/>
          <p:cNvSpPr/>
          <p:nvPr/>
        </p:nvSpPr>
        <p:spPr bwMode="auto">
          <a:xfrm>
            <a:off x="1140983" y="3356991"/>
            <a:ext cx="2747233" cy="1326690"/>
          </a:xfrm>
          <a:prstGeom prst="star8">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lgn="ctr">
              <a:defRPr/>
            </a:pPr>
            <a:r>
              <a:rPr lang="zh-TW" altLang="en-US" dirty="0">
                <a:ln>
                  <a:solidFill>
                    <a:srgbClr val="00FF00"/>
                  </a:solidFill>
                </a:ln>
                <a:solidFill>
                  <a:srgbClr val="00FF00"/>
                </a:solidFill>
              </a:rPr>
              <a:t>每日以結算價格</a:t>
            </a:r>
          </a:p>
          <a:p>
            <a:pPr algn="ctr">
              <a:defRPr/>
            </a:pPr>
            <a:r>
              <a:rPr lang="zh-TW" altLang="en-US" dirty="0">
                <a:ln>
                  <a:solidFill>
                    <a:srgbClr val="00FF00"/>
                  </a:solidFill>
                </a:ln>
                <a:solidFill>
                  <a:srgbClr val="00FF00"/>
                </a:solidFill>
              </a:rPr>
              <a:t> 計算部位</a:t>
            </a:r>
            <a:r>
              <a:rPr lang="zh-TW" altLang="en-US" dirty="0" smtClean="0">
                <a:ln>
                  <a:solidFill>
                    <a:srgbClr val="00FF00"/>
                  </a:solidFill>
                </a:ln>
                <a:solidFill>
                  <a:srgbClr val="00FF00"/>
                </a:solidFill>
              </a:rPr>
              <a:t>損益</a:t>
            </a:r>
            <a:endParaRPr lang="en-US" altLang="zh-TW" dirty="0" smtClean="0">
              <a:ln>
                <a:solidFill>
                  <a:srgbClr val="00FF00"/>
                </a:solidFill>
              </a:ln>
              <a:solidFill>
                <a:srgbClr val="00FF00"/>
              </a:solidFill>
            </a:endParaRPr>
          </a:p>
          <a:p>
            <a:pPr algn="ctr">
              <a:defRPr/>
            </a:pPr>
            <a:r>
              <a:rPr lang="zh-TW" altLang="en-US" dirty="0" smtClean="0">
                <a:ln>
                  <a:solidFill>
                    <a:srgbClr val="00FF00"/>
                  </a:solidFill>
                </a:ln>
                <a:solidFill>
                  <a:srgbClr val="00FF00"/>
                </a:solidFill>
              </a:rPr>
              <a:t>及保證金需求</a:t>
            </a:r>
            <a:endParaRPr lang="en-US" altLang="zh-TW" dirty="0">
              <a:ln>
                <a:solidFill>
                  <a:srgbClr val="00FF00"/>
                </a:solidFill>
              </a:ln>
              <a:solidFill>
                <a:srgbClr val="00FF00"/>
              </a:solidFill>
            </a:endParaRPr>
          </a:p>
        </p:txBody>
      </p:sp>
    </p:spTree>
    <p:extLst>
      <p:ext uri="{BB962C8B-B14F-4D97-AF65-F5344CB8AC3E}">
        <p14:creationId xmlns:p14="http://schemas.microsoft.com/office/powerpoint/2010/main" val="36353901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期貨交易之特點</a:t>
            </a:r>
            <a:endParaRPr lang="zh-TW" altLang="en-US" b="1" dirty="0">
              <a:solidFill>
                <a:srgbClr val="FFFF00"/>
              </a:solidFill>
              <a:effectLst>
                <a:outerShdw blurRad="38100" dist="38100" dir="2700000" algn="tl">
                  <a:srgbClr val="000000"/>
                </a:outerShdw>
              </a:effectLst>
            </a:endParaRPr>
          </a:p>
        </p:txBody>
      </p:sp>
      <p:sp>
        <p:nvSpPr>
          <p:cNvPr id="4" name="Rectangle 3"/>
          <p:cNvSpPr txBox="1">
            <a:spLocks noChangeArrowheads="1"/>
          </p:cNvSpPr>
          <p:nvPr/>
        </p:nvSpPr>
        <p:spPr bwMode="auto">
          <a:xfrm>
            <a:off x="215516" y="1484784"/>
            <a:ext cx="8712968" cy="5373216"/>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2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期貨交易係未來到期之契約交易。</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期貨交易係以保證金方式進行交易，因為行情之變化，交易人會產生高槓桿倍數損益</a:t>
            </a:r>
            <a:r>
              <a:rPr lang="zh-TW" altLang="en-US" sz="2000" dirty="0" smtClean="0">
                <a:solidFill>
                  <a:srgbClr val="FAFD00"/>
                </a:solidFill>
                <a:effectLst>
                  <a:outerShdw blurRad="38100" dist="38100" dir="2700000" algn="tl">
                    <a:srgbClr val="000000">
                      <a:alpha val="43137"/>
                    </a:srgbClr>
                  </a:outerShdw>
                </a:effectLst>
                <a:latin typeface="+mn-ea"/>
              </a:rPr>
              <a:t>或保證金需求增加之</a:t>
            </a:r>
            <a:r>
              <a:rPr lang="zh-TW" altLang="en-US" sz="2000" dirty="0">
                <a:solidFill>
                  <a:srgbClr val="FAFD00"/>
                </a:solidFill>
                <a:effectLst>
                  <a:outerShdw blurRad="38100" dist="38100" dir="2700000" algn="tl">
                    <a:srgbClr val="000000">
                      <a:alpha val="43137"/>
                    </a:srgbClr>
                  </a:outerShdw>
                </a:effectLst>
                <a:latin typeface="+mn-ea"/>
              </a:rPr>
              <a:t>風險。</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期貨交易下單前應預先繳足原始保證金或權利金。</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期貨交易所每日收盤發布結算價格，期貨商以結算價計算客戶部位當日波動之</a:t>
            </a:r>
            <a:r>
              <a:rPr lang="zh-TW" altLang="en-US" sz="2000" dirty="0" smtClean="0">
                <a:solidFill>
                  <a:srgbClr val="FAFD00"/>
                </a:solidFill>
                <a:effectLst>
                  <a:outerShdw blurRad="38100" dist="38100" dir="2700000" algn="tl">
                    <a:srgbClr val="000000">
                      <a:alpha val="43137"/>
                    </a:srgbClr>
                  </a:outerShdw>
                </a:effectLst>
                <a:latin typeface="+mn-ea"/>
              </a:rPr>
              <a:t>損益及保證金需</a:t>
            </a:r>
            <a:r>
              <a:rPr lang="zh-TW" altLang="en-US" sz="2000" dirty="0">
                <a:solidFill>
                  <a:srgbClr val="FAFD00"/>
                </a:solidFill>
                <a:effectLst>
                  <a:outerShdw blurRad="38100" dist="38100" dir="2700000" algn="tl">
                    <a:srgbClr val="000000">
                      <a:alpha val="43137"/>
                    </a:srgbClr>
                  </a:outerShdw>
                </a:effectLst>
                <a:latin typeface="+mn-ea"/>
              </a:rPr>
              <a:t>求</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目前國內期貨交易所提供</a:t>
            </a:r>
            <a:r>
              <a:rPr lang="zh-TW" altLang="en-US" sz="2000" dirty="0" smtClean="0">
                <a:solidFill>
                  <a:srgbClr val="FAFD00"/>
                </a:solidFill>
                <a:effectLst>
                  <a:outerShdw blurRad="38100" dist="38100" dir="2700000" algn="tl">
                    <a:srgbClr val="000000">
                      <a:alpha val="43137"/>
                    </a:srgbClr>
                  </a:outerShdw>
                </a:effectLst>
                <a:latin typeface="+mn-ea"/>
              </a:rPr>
              <a:t>接近</a:t>
            </a:r>
            <a:r>
              <a:rPr lang="en-US" altLang="zh-TW" sz="2000" dirty="0" smtClean="0">
                <a:solidFill>
                  <a:srgbClr val="FAFD00"/>
                </a:solidFill>
                <a:effectLst>
                  <a:outerShdw blurRad="38100" dist="38100" dir="2700000" algn="tl">
                    <a:srgbClr val="000000">
                      <a:alpha val="43137"/>
                    </a:srgbClr>
                  </a:outerShdw>
                </a:effectLst>
                <a:latin typeface="+mn-ea"/>
              </a:rPr>
              <a:t>19</a:t>
            </a:r>
            <a:r>
              <a:rPr lang="zh-TW" altLang="en-US" sz="2000" dirty="0" smtClean="0">
                <a:solidFill>
                  <a:srgbClr val="FAFD00"/>
                </a:solidFill>
                <a:effectLst>
                  <a:outerShdw blurRad="38100" dist="38100" dir="2700000" algn="tl">
                    <a:srgbClr val="000000">
                      <a:alpha val="43137"/>
                    </a:srgbClr>
                  </a:outerShdw>
                </a:effectLst>
                <a:latin typeface="+mn-ea"/>
              </a:rPr>
              <a:t>小時</a:t>
            </a:r>
            <a:r>
              <a:rPr lang="zh-TW" altLang="en-US" sz="2000" dirty="0">
                <a:solidFill>
                  <a:srgbClr val="FAFD00"/>
                </a:solidFill>
                <a:effectLst>
                  <a:outerShdw blurRad="38100" dist="38100" dir="2700000" algn="tl">
                    <a:srgbClr val="000000">
                      <a:alpha val="43137"/>
                    </a:srgbClr>
                  </a:outerShdw>
                </a:effectLst>
                <a:latin typeface="+mn-ea"/>
              </a:rPr>
              <a:t>之交易</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即分為一般交易時段及盤後交易時段</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，交易人參與盤後交易時段非豁免代為沖銷商品應簽署文件，瞭解風控原則。</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為控制客戶部位之風險，期貨商需進行盤中及盤後之風險控管作業。</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交易人應隨時注意行情變化對部位</a:t>
            </a:r>
            <a:r>
              <a:rPr lang="zh-TW" altLang="en-US" sz="2000" dirty="0" smtClean="0">
                <a:solidFill>
                  <a:srgbClr val="FAFD00"/>
                </a:solidFill>
                <a:effectLst>
                  <a:outerShdw blurRad="38100" dist="38100" dir="2700000" algn="tl">
                    <a:srgbClr val="000000">
                      <a:alpha val="43137"/>
                    </a:srgbClr>
                  </a:outerShdw>
                </a:effectLst>
                <a:latin typeface="+mn-ea"/>
              </a:rPr>
              <a:t>損益及保證金需求之</a:t>
            </a:r>
            <a:r>
              <a:rPr lang="zh-TW" altLang="en-US" sz="2000" dirty="0">
                <a:solidFill>
                  <a:srgbClr val="FAFD00"/>
                </a:solidFill>
                <a:effectLst>
                  <a:outerShdw blurRad="38100" dist="38100" dir="2700000" algn="tl">
                    <a:srgbClr val="000000">
                      <a:alpha val="43137"/>
                    </a:srgbClr>
                  </a:outerShdw>
                </a:effectLst>
                <a:latin typeface="+mn-ea"/>
              </a:rPr>
              <a:t>影響，並準備足夠之流動資金以負維持保證金之義務。</a:t>
            </a:r>
            <a:endParaRPr lang="en-US" altLang="zh-TW" sz="2000" dirty="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74443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left)">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left)">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left)">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left)">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盤中風險控管機制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期貨商於盤中以市價進行帳戶部位</a:t>
            </a:r>
            <a:r>
              <a:rPr lang="zh-TW" altLang="en-US" sz="2000" dirty="0" smtClean="0">
                <a:solidFill>
                  <a:srgbClr val="FAFD00"/>
                </a:solidFill>
                <a:effectLst>
                  <a:outerShdw blurRad="38100" dist="38100" dir="2700000" algn="tl">
                    <a:srgbClr val="000000">
                      <a:alpha val="43137"/>
                    </a:srgbClr>
                  </a:outerShdw>
                </a:effectLst>
                <a:latin typeface="+mn-ea"/>
              </a:rPr>
              <a:t>損益及保證金需求計算</a:t>
            </a:r>
            <a:r>
              <a:rPr lang="zh-TW" altLang="en-US" sz="2000" dirty="0" smtClean="0">
                <a:solidFill>
                  <a:srgbClr val="FAFD00"/>
                </a:solidFill>
                <a:effectLst>
                  <a:outerShdw blurRad="38100" dist="38100" dir="2700000" algn="tl">
                    <a:srgbClr val="000000">
                      <a:alpha val="43137"/>
                    </a:srgbClr>
                  </a:outerShdw>
                </a:effectLst>
                <a:latin typeface="+mn-ea"/>
              </a:rPr>
              <a:t>，並為下列之風險控管作業：</a:t>
            </a:r>
            <a:endParaRPr lang="zh-TW" altLang="en-US" sz="2000" dirty="0" smtClean="0">
              <a:solidFill>
                <a:srgbClr val="FAFD00"/>
              </a:solidFill>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當權益數低於部位所需維持保證金時，應依與客戶約定之方式通知客戶</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即高風險帳戶通知</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儘速預為因應。</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盤中依風險指標公式計算，當比率低於與客戶於受託契約定之百分比</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約定之比率不得低於</a:t>
            </a:r>
            <a:r>
              <a:rPr lang="en-US" altLang="zh-TW" sz="2000" dirty="0" smtClean="0">
                <a:solidFill>
                  <a:srgbClr val="FAFD00"/>
                </a:solidFill>
                <a:effectLst>
                  <a:outerShdw blurRad="38100" dist="38100" dir="2700000" algn="tl">
                    <a:srgbClr val="000000">
                      <a:alpha val="43137"/>
                    </a:srgbClr>
                  </a:outerShdw>
                </a:effectLst>
                <a:latin typeface="+mn-ea"/>
              </a:rPr>
              <a:t>25%)</a:t>
            </a:r>
            <a:r>
              <a:rPr lang="zh-TW" altLang="en-US" sz="2000" dirty="0" smtClean="0">
                <a:solidFill>
                  <a:srgbClr val="FAFD00"/>
                </a:solidFill>
                <a:effectLst>
                  <a:outerShdw blurRad="38100" dist="38100" dir="2700000" algn="tl">
                    <a:srgbClr val="000000">
                      <a:alpha val="43137"/>
                    </a:srgbClr>
                  </a:outerShdw>
                </a:effectLst>
                <a:latin typeface="+mn-ea"/>
              </a:rPr>
              <a:t>時，期貨商應開始進行代為沖銷客戶部位之作業，並以全數沖銷為原則。</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期貨商計算風險指標之公式如下：</a:t>
            </a:r>
            <a:endParaRPr lang="zh-TW" altLang="en-US" sz="2000" dirty="0">
              <a:solidFill>
                <a:srgbClr val="FAFD00"/>
              </a:solidFill>
              <a:latin typeface="+mn-ea"/>
            </a:endParaRPr>
          </a:p>
          <a:p>
            <a:pPr>
              <a:lnSpc>
                <a:spcPct val="100000"/>
              </a:lnSpc>
              <a:buClr>
                <a:srgbClr val="00FF00"/>
              </a:buClr>
              <a:buSzTx/>
              <a:buFont typeface="Wingdings" pitchFamily="2" charset="2"/>
              <a:buNone/>
              <a:defRPr/>
            </a:pPr>
            <a:r>
              <a:rPr lang="zh-TW" altLang="en-US" sz="2000" dirty="0">
                <a:solidFill>
                  <a:srgbClr val="FAFD00"/>
                </a:solidFill>
                <a:latin typeface="標楷體" pitchFamily="65" charset="-120"/>
              </a:rPr>
              <a:t> </a:t>
            </a:r>
            <a:r>
              <a:rPr lang="zh-TW" altLang="en-US" sz="2000" dirty="0" smtClean="0">
                <a:solidFill>
                  <a:srgbClr val="FAFD00"/>
                </a:solidFill>
                <a:latin typeface="標楷體" pitchFamily="65" charset="-120"/>
              </a:rPr>
              <a:t>　　　　　  　　</a:t>
            </a:r>
            <a:r>
              <a:rPr lang="zh-TW" altLang="en-US" sz="1600" i="1" u="sng" dirty="0" smtClean="0">
                <a:solidFill>
                  <a:srgbClr val="00FF00"/>
                </a:solidFill>
                <a:latin typeface="標楷體" pitchFamily="65" charset="-120"/>
              </a:rPr>
              <a:t>風險</a:t>
            </a:r>
            <a:r>
              <a:rPr lang="zh-TW" altLang="en-US" sz="1600" i="1" u="sng" dirty="0">
                <a:solidFill>
                  <a:srgbClr val="00FF00"/>
                </a:solidFill>
                <a:latin typeface="標楷體" pitchFamily="65" charset="-120"/>
              </a:rPr>
              <a:t>權益</a:t>
            </a:r>
            <a:r>
              <a:rPr lang="en-US" altLang="zh-TW" sz="1600" dirty="0">
                <a:solidFill>
                  <a:srgbClr val="FAFD00"/>
                </a:solidFill>
                <a:latin typeface="標楷體" pitchFamily="65" charset="-120"/>
              </a:rPr>
              <a:t>+</a:t>
            </a:r>
            <a:r>
              <a:rPr lang="zh-TW" altLang="en-US" sz="1600" dirty="0">
                <a:solidFill>
                  <a:srgbClr val="FAFD00"/>
                </a:solidFill>
                <a:latin typeface="標楷體" pitchFamily="65" charset="-120"/>
              </a:rPr>
              <a:t>未沖銷選擇權</a:t>
            </a:r>
            <a:r>
              <a:rPr lang="zh-TW" altLang="en-US" sz="1600" u="sng" dirty="0">
                <a:solidFill>
                  <a:srgbClr val="00FF00"/>
                </a:solidFill>
                <a:latin typeface="標楷體" pitchFamily="65" charset="-120"/>
              </a:rPr>
              <a:t>買方</a:t>
            </a:r>
            <a:r>
              <a:rPr lang="zh-TW" altLang="en-US" sz="1600" i="1" u="sng" dirty="0">
                <a:solidFill>
                  <a:srgbClr val="00FF00"/>
                </a:solidFill>
                <a:latin typeface="標楷體" pitchFamily="65" charset="-120"/>
              </a:rPr>
              <a:t>風險市值</a:t>
            </a:r>
            <a:r>
              <a:rPr lang="en-US" altLang="zh-TW" sz="1600" dirty="0">
                <a:solidFill>
                  <a:srgbClr val="FAFD00"/>
                </a:solidFill>
                <a:latin typeface="標楷體" pitchFamily="65" charset="-120"/>
              </a:rPr>
              <a:t>–</a:t>
            </a:r>
            <a:r>
              <a:rPr lang="zh-TW" altLang="en-US" sz="1600" dirty="0">
                <a:solidFill>
                  <a:srgbClr val="FAFD00"/>
                </a:solidFill>
                <a:latin typeface="標楷體" pitchFamily="65" charset="-120"/>
              </a:rPr>
              <a:t>未沖銷選擇權</a:t>
            </a:r>
            <a:r>
              <a:rPr lang="zh-TW" altLang="en-US" sz="1600" u="sng" dirty="0">
                <a:solidFill>
                  <a:srgbClr val="00FF00"/>
                </a:solidFill>
                <a:latin typeface="標楷體" pitchFamily="65" charset="-120"/>
              </a:rPr>
              <a:t>賣方</a:t>
            </a:r>
            <a:r>
              <a:rPr lang="zh-TW" altLang="en-US" sz="1600" i="1" u="sng" dirty="0">
                <a:solidFill>
                  <a:srgbClr val="00FF00"/>
                </a:solidFill>
                <a:latin typeface="標楷體" pitchFamily="65" charset="-120"/>
              </a:rPr>
              <a:t>風險市值</a:t>
            </a:r>
            <a:r>
              <a:rPr lang="zh-TW" altLang="en-US" sz="1600" dirty="0">
                <a:solidFill>
                  <a:srgbClr val="FAFD00"/>
                </a:solidFill>
                <a:latin typeface="標楷體" pitchFamily="65" charset="-120"/>
              </a:rPr>
              <a:t> </a:t>
            </a:r>
          </a:p>
          <a:p>
            <a:pPr marL="0" indent="0">
              <a:lnSpc>
                <a:spcPct val="100000"/>
              </a:lnSpc>
              <a:buClr>
                <a:srgbClr val="00FF00"/>
              </a:buClr>
              <a:buSzTx/>
              <a:buNone/>
              <a:defRPr/>
            </a:pPr>
            <a:r>
              <a:rPr lang="zh-TW" altLang="en-US" sz="2000" dirty="0" smtClean="0">
                <a:solidFill>
                  <a:srgbClr val="FAFD00"/>
                </a:solidFill>
                <a:latin typeface="標楷體" pitchFamily="65" charset="-120"/>
              </a:rPr>
              <a:t>風險</a:t>
            </a:r>
            <a:r>
              <a:rPr lang="zh-TW" altLang="en-US" sz="2000" dirty="0">
                <a:solidFill>
                  <a:srgbClr val="FAFD00"/>
                </a:solidFill>
                <a:latin typeface="標楷體" pitchFamily="65" charset="-120"/>
              </a:rPr>
              <a:t>指標 </a:t>
            </a:r>
            <a:r>
              <a:rPr lang="en-US" altLang="zh-TW" sz="2000" dirty="0">
                <a:solidFill>
                  <a:srgbClr val="FAFD00"/>
                </a:solidFill>
                <a:latin typeface="標楷體" pitchFamily="65" charset="-120"/>
              </a:rPr>
              <a:t>= </a:t>
            </a:r>
            <a:r>
              <a:rPr lang="en-US" altLang="zh-TW" sz="2000" dirty="0" smtClean="0">
                <a:solidFill>
                  <a:srgbClr val="FAFD00"/>
                </a:solidFill>
                <a:latin typeface="標楷體" pitchFamily="65" charset="-120"/>
              </a:rPr>
              <a:t>-------------------------------------------------------</a:t>
            </a:r>
            <a:endParaRPr lang="en-US" altLang="zh-TW" sz="2000" dirty="0">
              <a:solidFill>
                <a:srgbClr val="FAFD00"/>
              </a:solidFill>
              <a:latin typeface="標楷體" pitchFamily="65" charset="-120"/>
            </a:endParaRPr>
          </a:p>
          <a:p>
            <a:pPr>
              <a:lnSpc>
                <a:spcPct val="100000"/>
              </a:lnSpc>
              <a:buClr>
                <a:srgbClr val="00FF00"/>
              </a:buClr>
              <a:buSzTx/>
              <a:buFont typeface="Wingdings" pitchFamily="2" charset="2"/>
              <a:buNone/>
              <a:defRPr/>
            </a:pPr>
            <a:r>
              <a:rPr lang="en-US" altLang="zh-TW" sz="2000" dirty="0">
                <a:solidFill>
                  <a:srgbClr val="FAFD00"/>
                </a:solidFill>
                <a:latin typeface="標楷體" pitchFamily="65" charset="-120"/>
              </a:rPr>
              <a:t>        </a:t>
            </a:r>
            <a:r>
              <a:rPr lang="zh-TW" altLang="en-US" sz="2000" dirty="0" smtClean="0">
                <a:solidFill>
                  <a:srgbClr val="FAFD00"/>
                </a:solidFill>
                <a:latin typeface="標楷體" pitchFamily="65" charset="-120"/>
              </a:rPr>
              <a:t>　</a:t>
            </a:r>
            <a:r>
              <a:rPr lang="en-US" altLang="zh-TW" sz="2000" dirty="0" smtClean="0">
                <a:solidFill>
                  <a:srgbClr val="FAFD00"/>
                </a:solidFill>
                <a:latin typeface="標楷體" pitchFamily="65" charset="-120"/>
              </a:rPr>
              <a:t> </a:t>
            </a:r>
            <a:r>
              <a:rPr lang="zh-TW" altLang="en-US" sz="1400" dirty="0" smtClean="0">
                <a:solidFill>
                  <a:srgbClr val="FAFD00"/>
                </a:solidFill>
                <a:latin typeface="標楷體" pitchFamily="65" charset="-120"/>
              </a:rPr>
              <a:t>未</a:t>
            </a:r>
            <a:r>
              <a:rPr lang="zh-TW" altLang="en-US" sz="1400" dirty="0">
                <a:solidFill>
                  <a:srgbClr val="FAFD00"/>
                </a:solidFill>
                <a:latin typeface="標楷體" pitchFamily="65" charset="-120"/>
              </a:rPr>
              <a:t>沖銷部位所</a:t>
            </a:r>
            <a:r>
              <a:rPr lang="zh-TW" altLang="en-US" sz="1400" dirty="0" smtClean="0">
                <a:solidFill>
                  <a:srgbClr val="FAFD00"/>
                </a:solidFill>
                <a:latin typeface="標楷體" pitchFamily="65" charset="-120"/>
              </a:rPr>
              <a:t>需風險原始</a:t>
            </a:r>
            <a:r>
              <a:rPr lang="zh-TW" altLang="en-US" sz="1400" dirty="0">
                <a:solidFill>
                  <a:srgbClr val="FAFD00"/>
                </a:solidFill>
                <a:latin typeface="標楷體" pitchFamily="65" charset="-120"/>
              </a:rPr>
              <a:t>保證金</a:t>
            </a:r>
            <a:r>
              <a:rPr lang="en-US" altLang="zh-TW" sz="1400" dirty="0">
                <a:solidFill>
                  <a:srgbClr val="FAFD00"/>
                </a:solidFill>
                <a:latin typeface="標楷體" pitchFamily="65" charset="-120"/>
              </a:rPr>
              <a:t>+</a:t>
            </a:r>
            <a:r>
              <a:rPr lang="zh-TW" altLang="en-US" sz="1400" dirty="0">
                <a:solidFill>
                  <a:srgbClr val="FAFD00"/>
                </a:solidFill>
                <a:latin typeface="標楷體" pitchFamily="65" charset="-120"/>
              </a:rPr>
              <a:t>未沖銷選擇權買方風險市值</a:t>
            </a:r>
            <a:r>
              <a:rPr lang="en-US" altLang="zh-TW" sz="1400" dirty="0">
                <a:solidFill>
                  <a:srgbClr val="FAFD00"/>
                </a:solidFill>
                <a:latin typeface="標楷體" pitchFamily="65" charset="-120"/>
              </a:rPr>
              <a:t>–</a:t>
            </a:r>
            <a:r>
              <a:rPr lang="zh-TW" altLang="en-US" sz="1400" dirty="0">
                <a:solidFill>
                  <a:srgbClr val="FAFD00"/>
                </a:solidFill>
                <a:latin typeface="標楷體" pitchFamily="65" charset="-120"/>
              </a:rPr>
              <a:t>未沖銷選擇權賣方風險市值</a:t>
            </a:r>
          </a:p>
          <a:p>
            <a:pPr>
              <a:lnSpc>
                <a:spcPct val="100000"/>
              </a:lnSpc>
              <a:buClr>
                <a:srgbClr val="00FF00"/>
              </a:buClr>
              <a:buSzTx/>
              <a:buFont typeface="Wingdings" pitchFamily="2" charset="2"/>
              <a:buNone/>
              <a:defRPr/>
            </a:pPr>
            <a:r>
              <a:rPr lang="zh-TW" altLang="en-US" sz="1400" dirty="0">
                <a:solidFill>
                  <a:srgbClr val="FAFD00"/>
                </a:solidFill>
                <a:latin typeface="標楷體" pitchFamily="65" charset="-120"/>
              </a:rPr>
              <a:t>            </a:t>
            </a:r>
            <a:r>
              <a:rPr lang="zh-TW" altLang="en-US" sz="1400" dirty="0" smtClean="0">
                <a:solidFill>
                  <a:srgbClr val="FAFD00"/>
                </a:solidFill>
                <a:latin typeface="標楷體" pitchFamily="65" charset="-120"/>
              </a:rPr>
              <a:t>　      ＋</a:t>
            </a:r>
            <a:r>
              <a:rPr lang="zh-TW" altLang="en-US" sz="1400" dirty="0">
                <a:solidFill>
                  <a:srgbClr val="FAFD00"/>
                </a:solidFill>
                <a:latin typeface="標楷體" pitchFamily="65" charset="-120"/>
              </a:rPr>
              <a:t>依「加收保證金指標」所加收之保證金</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
        <p:nvSpPr>
          <p:cNvPr id="4" name="Rectangle 5"/>
          <p:cNvSpPr>
            <a:spLocks noChangeArrowheads="1"/>
          </p:cNvSpPr>
          <p:nvPr/>
        </p:nvSpPr>
        <p:spPr bwMode="auto">
          <a:xfrm>
            <a:off x="277011" y="4581128"/>
            <a:ext cx="8640959" cy="158432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lIns="90488" tIns="44450" rIns="90488" bIns="44450" anchor="ctr"/>
          <a:lstStyle/>
          <a:p>
            <a:endParaRPr lang="zh-TW" altLang="en-US" sz="1600"/>
          </a:p>
        </p:txBody>
      </p:sp>
    </p:spTree>
    <p:extLst>
      <p:ext uri="{BB962C8B-B14F-4D97-AF65-F5344CB8AC3E}">
        <p14:creationId xmlns:p14="http://schemas.microsoft.com/office/powerpoint/2010/main" val="23981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left)">
                                      <p:cBhvr>
                                        <p:cTn id="10" dur="500"/>
                                        <p:tgtEl>
                                          <p:spTgt spid="1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left)">
                                      <p:cBhvr>
                                        <p:cTn id="13" dur="500"/>
                                        <p:tgtEl>
                                          <p:spTgt spid="1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wipe(left)">
                                      <p:cBhvr>
                                        <p:cTn id="23" dur="500"/>
                                        <p:tgtEl>
                                          <p:spTgt spid="12">
                                            <p:txEl>
                                              <p:pRg st="4" end="4"/>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7" end="7"/>
                                            </p:txEl>
                                          </p:spTgt>
                                        </p:tgtEl>
                                        <p:attrNameLst>
                                          <p:attrName>style.visibility</p:attrName>
                                        </p:attrNameLst>
                                      </p:cBhvr>
                                      <p:to>
                                        <p:strVal val="visible"/>
                                      </p:to>
                                    </p:set>
                                    <p:animEffect transition="in" filter="wipe(left)">
                                      <p:cBhvr>
                                        <p:cTn id="32" dur="500"/>
                                        <p:tgtEl>
                                          <p:spTgt spid="12">
                                            <p:txEl>
                                              <p:pRg st="7" end="7"/>
                                            </p:txEl>
                                          </p:spTgt>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txBox="1">
            <a:spLocks noChangeArrowheads="1"/>
          </p:cNvSpPr>
          <p:nvPr/>
        </p:nvSpPr>
        <p:spPr bwMode="auto">
          <a:xfrm>
            <a:off x="359532" y="1470968"/>
            <a:ext cx="8424935"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3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當盤中權益數低於部位所需維持保證金時，期貨商應依與客戶約定之方式通知客戶</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3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盤中高風險帳戶通知：</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3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通知之方法包括當面、電話、簡訊、電子郵件或其他交易人指定方式。</a:t>
            </a:r>
            <a:endParaRPr lang="zh-TW" altLang="en-US" sz="2000" dirty="0">
              <a:solidFill>
                <a:srgbClr val="FAFD00"/>
              </a:solidFill>
              <a:effectLst>
                <a:outerShdw blurRad="38100" dist="38100" dir="2700000" algn="tl">
                  <a:srgbClr val="000000">
                    <a:alpha val="43137"/>
                  </a:srgbClr>
                </a:outerShdw>
              </a:effectLst>
              <a:latin typeface="+mn-ea"/>
            </a:endParaRPr>
          </a:p>
          <a:p>
            <a:pPr lvl="1">
              <a:lnSpc>
                <a:spcPts val="33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通知內容：</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您帳戶權益數已低於部位所需維持保證金，請儘速補足至原始保證金並注意權益數變化，當風險</a:t>
            </a:r>
            <a:r>
              <a:rPr lang="zh-TW" altLang="en-US" sz="2000" dirty="0" smtClean="0">
                <a:solidFill>
                  <a:srgbClr val="FAFD00"/>
                </a:solidFill>
                <a:effectLst>
                  <a:outerShdw blurRad="38100" dist="38100" dir="2700000" algn="tl">
                    <a:srgbClr val="000000">
                      <a:alpha val="43137"/>
                    </a:srgbClr>
                  </a:outerShdw>
                </a:effectLst>
                <a:latin typeface="+mn-ea"/>
              </a:rPr>
              <a:t>指標</a:t>
            </a:r>
            <a:r>
              <a:rPr lang="zh-TW" altLang="en-US" sz="2000" dirty="0">
                <a:solidFill>
                  <a:srgbClr val="FAFD00"/>
                </a:solidFill>
                <a:effectLst>
                  <a:outerShdw blurRad="38100" dist="38100" dir="2700000" algn="tl">
                    <a:srgbClr val="000000">
                      <a:alpha val="43137"/>
                    </a:srgbClr>
                  </a:outerShdw>
                </a:effectLst>
                <a:latin typeface="+mn-ea"/>
              </a:rPr>
              <a:t>達</a:t>
            </a:r>
            <a:r>
              <a:rPr lang="zh-TW" altLang="en-US" sz="2000" dirty="0" smtClean="0">
                <a:solidFill>
                  <a:srgbClr val="FAFD00"/>
                </a:solidFill>
                <a:effectLst>
                  <a:outerShdw blurRad="38100" dist="38100" dir="2700000" algn="tl">
                    <a:srgbClr val="000000">
                      <a:alpha val="43137"/>
                    </a:srgbClr>
                  </a:outerShdw>
                </a:effectLst>
                <a:latin typeface="+mn-ea"/>
              </a:rPr>
              <a:t>約定</a:t>
            </a:r>
            <a:r>
              <a:rPr lang="zh-TW" altLang="en-US" sz="2000" dirty="0">
                <a:solidFill>
                  <a:srgbClr val="FAFD00"/>
                </a:solidFill>
                <a:effectLst>
                  <a:outerShdw blurRad="38100" dist="38100" dir="2700000" algn="tl">
                    <a:srgbClr val="000000">
                      <a:alpha val="43137"/>
                    </a:srgbClr>
                  </a:outerShdw>
                </a:effectLst>
                <a:latin typeface="+mn-ea"/>
              </a:rPr>
              <a:t>代沖銷條件時，將開始執行代沖銷程序。</a:t>
            </a:r>
            <a:r>
              <a:rPr lang="en-US" altLang="zh-TW" sz="2000" dirty="0" smtClean="0">
                <a:solidFill>
                  <a:srgbClr val="FAFD00"/>
                </a:solidFill>
                <a:effectLst>
                  <a:outerShdw blurRad="38100" dist="38100" dir="2700000" algn="tl">
                    <a:srgbClr val="000000">
                      <a:alpha val="43137"/>
                    </a:srgbClr>
                  </a:outerShdw>
                </a:effectLst>
                <a:latin typeface="+mn-ea"/>
              </a:rPr>
              <a:t>』</a:t>
            </a:r>
          </a:p>
          <a:p>
            <a:pPr>
              <a:lnSpc>
                <a:spcPts val="33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盤中代為沖銷：</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33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風險指標達約定條件，以</a:t>
            </a:r>
            <a:r>
              <a:rPr lang="zh-TW" altLang="en-US" sz="2000" dirty="0">
                <a:solidFill>
                  <a:srgbClr val="FAFD00"/>
                </a:solidFill>
                <a:effectLst>
                  <a:outerShdw blurRad="38100" dist="38100" dir="2700000" algn="tl">
                    <a:srgbClr val="000000">
                      <a:alpha val="43137"/>
                    </a:srgbClr>
                  </a:outerShdw>
                </a:effectLst>
                <a:latin typeface="+mn-ea"/>
              </a:rPr>
              <a:t>沖銷</a:t>
            </a:r>
            <a:r>
              <a:rPr lang="zh-TW" altLang="en-US" sz="2000" dirty="0" smtClean="0">
                <a:solidFill>
                  <a:srgbClr val="FAFD00"/>
                </a:solidFill>
                <a:effectLst>
                  <a:outerShdw blurRad="38100" dist="38100" dir="2700000" algn="tl">
                    <a:srgbClr val="000000">
                      <a:alpha val="43137"/>
                    </a:srgbClr>
                  </a:outerShdw>
                </a:effectLst>
                <a:latin typeface="+mn-ea"/>
              </a:rPr>
              <a:t>全部部位</a:t>
            </a:r>
            <a:r>
              <a:rPr lang="zh-TW" altLang="en-US" sz="2000" dirty="0">
                <a:solidFill>
                  <a:srgbClr val="FAFD00"/>
                </a:solidFill>
                <a:effectLst>
                  <a:outerShdw blurRad="38100" dist="38100" dir="2700000" algn="tl">
                    <a:srgbClr val="000000">
                      <a:alpha val="43137"/>
                    </a:srgbClr>
                  </a:outerShdw>
                </a:effectLst>
                <a:latin typeface="+mn-ea"/>
              </a:rPr>
              <a:t>為原則</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3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代為沖銷後</a:t>
            </a:r>
            <a:r>
              <a:rPr lang="zh-TW" altLang="en-US" sz="2000" dirty="0" smtClean="0">
                <a:solidFill>
                  <a:srgbClr val="FAFD00"/>
                </a:solidFill>
                <a:effectLst>
                  <a:outerShdw blurRad="38100" dist="38100" dir="2700000" algn="tl">
                    <a:srgbClr val="000000">
                      <a:alpha val="43137"/>
                    </a:srgbClr>
                  </a:outerShdw>
                </a:effectLst>
                <a:latin typeface="+mn-ea"/>
              </a:rPr>
              <a:t>應將沖銷之結果製作買賣報告書交付交易人，並通知交易人沖銷結果</a:t>
            </a:r>
            <a:r>
              <a:rPr lang="zh-TW" altLang="en-US" sz="2000" dirty="0">
                <a:solidFill>
                  <a:srgbClr val="FAFD00"/>
                </a:solidFill>
                <a:effectLst>
                  <a:outerShdw blurRad="38100" dist="38100" dir="2700000" algn="tl">
                    <a:srgbClr val="000000">
                      <a:alpha val="43137"/>
                    </a:srgbClr>
                  </a:outerShdw>
                </a:effectLst>
                <a:latin typeface="+mn-ea"/>
              </a:rPr>
              <a:t>。</a:t>
            </a:r>
          </a:p>
          <a:p>
            <a:pPr lvl="1">
              <a:lnSpc>
                <a:spcPts val="3300"/>
              </a:lnSpc>
              <a:spcBef>
                <a:spcPts val="0"/>
              </a:spcBef>
              <a:buClr>
                <a:schemeClr val="tx1"/>
              </a:buClr>
              <a:buSzTx/>
              <a:buFont typeface="Wingdings" pitchFamily="2" charset="2"/>
              <a:buChar char="ü"/>
              <a:defRPr/>
            </a:pPr>
            <a:endParaRPr lang="zh-TW" altLang="en-US" sz="2000" dirty="0">
              <a:solidFill>
                <a:srgbClr val="FAFD00"/>
              </a:solidFill>
              <a:effectLst>
                <a:outerShdw blurRad="38100" dist="38100" dir="2700000" algn="tl">
                  <a:srgbClr val="000000">
                    <a:alpha val="43137"/>
                  </a:srgbClr>
                </a:outerShdw>
              </a:effectLst>
              <a:latin typeface="+mn-ea"/>
            </a:endParaRPr>
          </a:p>
        </p:txBody>
      </p:sp>
      <p:sp>
        <p:nvSpPr>
          <p:cNvPr id="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盤中風險控管機制</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358143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wipe(left)">
                                      <p:cBhvr>
                                        <p:cTn id="15" dur="500"/>
                                        <p:tgtEl>
                                          <p:spTgt spid="1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wipe(left)">
                                      <p:cBhvr>
                                        <p:cTn id="23"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盤後風險控管機制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340768"/>
            <a:ext cx="8640960" cy="5256584"/>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0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每日一般交易時段收盤結算後，對帳戶權益數低於未沖銷部位所需維持保證金時，期貨商應進行盤後之保證金追繳：</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0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盤後保證金追繳之通知，期貨商得依客戶不同狀況約定不同之補繳時間，但最遲不得晚於次日中午十二時。</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000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通知方法</a:t>
            </a:r>
            <a:r>
              <a:rPr lang="zh-TW" altLang="en-US" sz="2000" dirty="0" smtClean="0">
                <a:solidFill>
                  <a:srgbClr val="FAFD00"/>
                </a:solidFill>
                <a:effectLst>
                  <a:outerShdw blurRad="38100" dist="38100" dir="2700000" algn="tl">
                    <a:srgbClr val="000000">
                      <a:alpha val="43137"/>
                    </a:srgbClr>
                  </a:outerShdw>
                </a:effectLst>
                <a:latin typeface="+mn-ea"/>
              </a:rPr>
              <a:t>包括當面、電話</a:t>
            </a:r>
            <a:r>
              <a:rPr lang="zh-TW" altLang="en-US" sz="2000" dirty="0">
                <a:solidFill>
                  <a:srgbClr val="FAFD00"/>
                </a:solidFill>
                <a:effectLst>
                  <a:outerShdw blurRad="38100" dist="38100" dir="2700000" algn="tl">
                    <a:srgbClr val="000000">
                      <a:alpha val="43137"/>
                    </a:srgbClr>
                  </a:outerShdw>
                </a:effectLst>
                <a:latin typeface="+mn-ea"/>
              </a:rPr>
              <a:t>、簡訊、符合電子簽章功能之電子郵件或其他交易人</a:t>
            </a:r>
            <a:r>
              <a:rPr lang="zh-TW" altLang="en-US" sz="2000" dirty="0" smtClean="0">
                <a:solidFill>
                  <a:srgbClr val="FAFD00"/>
                </a:solidFill>
                <a:effectLst>
                  <a:outerShdw blurRad="38100" dist="38100" dir="2700000" algn="tl">
                    <a:srgbClr val="000000">
                      <a:alpha val="43137"/>
                    </a:srgbClr>
                  </a:outerShdw>
                </a:effectLst>
                <a:latin typeface="+mn-ea"/>
              </a:rPr>
              <a:t>指定方式</a:t>
            </a:r>
            <a:r>
              <a:rPr lang="zh-TW" altLang="en-US" sz="2000" dirty="0">
                <a:solidFill>
                  <a:srgbClr val="FAFD00"/>
                </a:solidFill>
                <a:effectLst>
                  <a:outerShdw blurRad="38100" dist="38100" dir="2700000" algn="tl">
                    <a:srgbClr val="000000">
                      <a:alpha val="43137"/>
                    </a:srgbClr>
                  </a:outerShdw>
                </a:effectLst>
                <a:latin typeface="+mn-ea"/>
              </a:rPr>
              <a:t>為之。但期貨商若以不具電子簽章功能之電子郵件通知者，</a:t>
            </a:r>
            <a:r>
              <a:rPr lang="zh-TW" altLang="en-US" sz="2000" dirty="0" smtClean="0">
                <a:solidFill>
                  <a:srgbClr val="FAFD00"/>
                </a:solidFill>
                <a:effectLst>
                  <a:outerShdw blurRad="38100" dist="38100" dir="2700000" algn="tl">
                    <a:srgbClr val="000000">
                      <a:alpha val="43137"/>
                    </a:srgbClr>
                  </a:outerShdw>
                </a:effectLst>
                <a:latin typeface="+mn-ea"/>
              </a:rPr>
              <a:t>應於同一營業日再以電話</a:t>
            </a:r>
            <a:r>
              <a:rPr lang="zh-TW" altLang="en-US" sz="2000" dirty="0">
                <a:solidFill>
                  <a:srgbClr val="FAFD00"/>
                </a:solidFill>
                <a:effectLst>
                  <a:outerShdw blurRad="38100" dist="38100" dir="2700000" algn="tl">
                    <a:srgbClr val="000000">
                      <a:alpha val="43137"/>
                    </a:srgbClr>
                  </a:outerShdw>
                </a:effectLst>
                <a:latin typeface="+mn-ea"/>
              </a:rPr>
              <a:t>或簡訊通知交易人。</a:t>
            </a:r>
          </a:p>
          <a:p>
            <a:pPr lvl="1">
              <a:lnSpc>
                <a:spcPct val="1000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盤後保證金追繳通知之內容，應包括期貨交易人帳號、盤後保證金追繳發生日期、期貨交易人之帳戶權益數、整戶追繳金額、補足追繳金額之時限、未消除時期貨商將開始執行代為沖銷作業程序等六項。</a:t>
            </a:r>
          </a:p>
          <a:p>
            <a:pPr lvl="1">
              <a:lnSpc>
                <a:spcPct val="10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盤</a:t>
            </a:r>
            <a:r>
              <a:rPr lang="zh-TW" altLang="en-US" sz="2000" dirty="0">
                <a:solidFill>
                  <a:srgbClr val="FAFD00"/>
                </a:solidFill>
                <a:effectLst>
                  <a:outerShdw blurRad="38100" dist="38100" dir="2700000" algn="tl">
                    <a:srgbClr val="000000">
                      <a:alpha val="43137"/>
                    </a:srgbClr>
                  </a:outerShdw>
                </a:effectLst>
                <a:latin typeface="+mn-ea"/>
              </a:rPr>
              <a:t>後保證金追繳在符合下列條件之一時，得以銷除不予代為沖銷：　</a:t>
            </a:r>
            <a:endParaRPr lang="zh-TW" altLang="en-US" sz="2000" dirty="0">
              <a:solidFill>
                <a:srgbClr val="FAFD00"/>
              </a:solidFill>
              <a:latin typeface="+mn-ea"/>
            </a:endParaRPr>
          </a:p>
          <a:p>
            <a:pPr lvl="2">
              <a:lnSpc>
                <a:spcPct val="100000"/>
              </a:lnSpc>
              <a:spcBef>
                <a:spcPts val="0"/>
              </a:spcBef>
              <a:buClr>
                <a:schemeClr val="tx1"/>
              </a:buClr>
              <a:buSzTx/>
              <a:buFont typeface="Arial" pitchFamily="34" charset="0"/>
              <a:buChar char="•"/>
              <a:defRPr/>
            </a:pPr>
            <a:r>
              <a:rPr lang="zh-TW" altLang="en-US" sz="2000" dirty="0">
                <a:solidFill>
                  <a:srgbClr val="FAFD00"/>
                </a:solidFill>
                <a:effectLst>
                  <a:outerShdw blurRad="38100" dist="38100" dir="2700000" algn="tl">
                    <a:srgbClr val="000000">
                      <a:alpha val="43137"/>
                    </a:srgbClr>
                  </a:outerShdw>
                </a:effectLst>
                <a:latin typeface="+mn-ea"/>
              </a:rPr>
              <a:t>交易人於次一營業日約定時間以前補足期貨商所追繳之金額</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2">
              <a:lnSpc>
                <a:spcPct val="100000"/>
              </a:lnSpc>
              <a:spcBef>
                <a:spcPts val="0"/>
              </a:spcBef>
              <a:buClr>
                <a:schemeClr val="tx1"/>
              </a:buClr>
              <a:buSzTx/>
              <a:buFont typeface="Arial" pitchFamily="34" charset="0"/>
              <a:buChar char="•"/>
              <a:defRPr/>
            </a:pPr>
            <a:r>
              <a:rPr lang="zh-TW" altLang="en-US" sz="2000" dirty="0" smtClean="0">
                <a:solidFill>
                  <a:srgbClr val="FAFD00"/>
                </a:solidFill>
                <a:effectLst>
                  <a:outerShdw blurRad="38100" dist="38100" dir="2700000" algn="tl">
                    <a:srgbClr val="000000">
                      <a:alpha val="43137"/>
                    </a:srgbClr>
                  </a:outerShdw>
                </a:effectLst>
                <a:latin typeface="+mn-ea"/>
              </a:rPr>
              <a:t>於</a:t>
            </a:r>
            <a:r>
              <a:rPr lang="zh-TW" altLang="en-US" sz="2000" dirty="0">
                <a:solidFill>
                  <a:srgbClr val="FAFD00"/>
                </a:solidFill>
                <a:effectLst>
                  <a:outerShdw blurRad="38100" dist="38100" dir="2700000" algn="tl">
                    <a:srgbClr val="000000">
                      <a:alpha val="43137"/>
                    </a:srgbClr>
                  </a:outerShdw>
                </a:effectLst>
                <a:latin typeface="+mn-ea"/>
              </a:rPr>
              <a:t>次一營業日約定時間之權益數等於或大於未沖銷部位所需原始保證金時，但雖於約定時間前曾回復者仍不予消除</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2">
              <a:lnSpc>
                <a:spcPct val="100000"/>
              </a:lnSpc>
              <a:spcBef>
                <a:spcPts val="0"/>
              </a:spcBef>
              <a:buClr>
                <a:schemeClr val="tx1"/>
              </a:buClr>
              <a:buSzTx/>
              <a:buFont typeface="Arial" pitchFamily="34" charset="0"/>
              <a:buChar char="•"/>
              <a:defRPr/>
            </a:pPr>
            <a:r>
              <a:rPr lang="zh-TW" altLang="en-US" sz="2000" dirty="0" smtClean="0">
                <a:solidFill>
                  <a:srgbClr val="FAFD00"/>
                </a:solidFill>
                <a:effectLst>
                  <a:outerShdw blurRad="38100" dist="38100" dir="2700000" algn="tl">
                    <a:srgbClr val="000000">
                      <a:alpha val="43137"/>
                    </a:srgbClr>
                  </a:outerShdw>
                </a:effectLst>
                <a:latin typeface="+mn-ea"/>
              </a:rPr>
              <a:t>前一一般交易時段之未沖銷部位已全部沖銷。</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000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盤後保證金追繳達代為沖銷條件時，應依與客戶約定之</a:t>
            </a:r>
            <a:r>
              <a:rPr lang="zh-TW" altLang="en-US" sz="2000" dirty="0" smtClean="0">
                <a:solidFill>
                  <a:srgbClr val="FAFD00"/>
                </a:solidFill>
                <a:effectLst>
                  <a:outerShdw blurRad="38100" dist="38100" dir="2700000" algn="tl">
                    <a:srgbClr val="000000">
                      <a:alpha val="43137"/>
                    </a:srgbClr>
                  </a:outerShdw>
                </a:effectLst>
                <a:latin typeface="+mn-ea"/>
              </a:rPr>
              <a:t>沖銷順序，</a:t>
            </a:r>
            <a:r>
              <a:rPr lang="zh-TW" altLang="en-US" sz="2000" dirty="0">
                <a:solidFill>
                  <a:srgbClr val="FAFD00"/>
                </a:solidFill>
                <a:effectLst>
                  <a:outerShdw blurRad="38100" dist="38100" dir="2700000" algn="tl">
                    <a:srgbClr val="000000">
                      <a:alpha val="43137"/>
                    </a:srgbClr>
                  </a:outerShdw>
                </a:effectLst>
                <a:latin typeface="+mn-ea"/>
              </a:rPr>
              <a:t>沖銷部位</a:t>
            </a:r>
            <a:r>
              <a:rPr lang="zh-TW" altLang="en-US" sz="2000" dirty="0" smtClean="0">
                <a:solidFill>
                  <a:srgbClr val="FAFD00"/>
                </a:solidFill>
                <a:effectLst>
                  <a:outerShdw blurRad="38100" dist="38100" dir="2700000" algn="tl">
                    <a:srgbClr val="000000">
                      <a:alpha val="43137"/>
                    </a:srgbClr>
                  </a:outerShdw>
                </a:effectLst>
                <a:latin typeface="+mn-ea"/>
              </a:rPr>
              <a:t>至交易人權益數等於</a:t>
            </a:r>
            <a:r>
              <a:rPr lang="zh-TW" altLang="en-US" sz="2000" dirty="0">
                <a:solidFill>
                  <a:srgbClr val="FAFD00"/>
                </a:solidFill>
                <a:effectLst>
                  <a:outerShdw blurRad="38100" dist="38100" dir="2700000" algn="tl">
                    <a:srgbClr val="000000">
                      <a:alpha val="43137"/>
                    </a:srgbClr>
                  </a:outerShdw>
                </a:effectLst>
                <a:latin typeface="+mn-ea"/>
              </a:rPr>
              <a:t>或</a:t>
            </a:r>
            <a:r>
              <a:rPr lang="zh-TW" altLang="en-US" sz="2000" dirty="0" smtClean="0">
                <a:solidFill>
                  <a:srgbClr val="FAFD00"/>
                </a:solidFill>
                <a:effectLst>
                  <a:outerShdw blurRad="38100" dist="38100" dir="2700000" algn="tl">
                    <a:srgbClr val="000000">
                      <a:alpha val="43137"/>
                    </a:srgbClr>
                  </a:outerShdw>
                </a:effectLst>
                <a:latin typeface="+mn-ea"/>
              </a:rPr>
              <a:t>大於未沖銷部位所需原始保證金。</a:t>
            </a:r>
            <a:endParaRPr lang="zh-TW" altLang="en-US" sz="2000" dirty="0">
              <a:solidFill>
                <a:srgbClr val="FAFD00"/>
              </a:solidFill>
              <a:effectLst>
                <a:outerShdw blurRad="38100" dist="38100" dir="2700000" algn="tl">
                  <a:srgbClr val="000000">
                    <a:alpha val="43137"/>
                  </a:srgbClr>
                </a:outerShdw>
              </a:effectLst>
              <a:latin typeface="+mn-ea"/>
            </a:endParaRPr>
          </a:p>
          <a:p>
            <a:pPr lvl="1">
              <a:lnSpc>
                <a:spcPct val="100000"/>
              </a:lnSpc>
              <a:spcBef>
                <a:spcPts val="0"/>
              </a:spcBef>
              <a:buClr>
                <a:schemeClr val="tx1"/>
              </a:buClr>
              <a:buSzTx/>
              <a:buFont typeface="Wingdings" pitchFamily="2" charset="2"/>
              <a:buChar char="ü"/>
              <a:defRPr/>
            </a:pPr>
            <a:endParaRPr lang="en-US" altLang="zh-TW" sz="2000" dirty="0">
              <a:solidFill>
                <a:srgbClr val="FAFD00"/>
              </a:solidFill>
              <a:effectLst>
                <a:outerShdw blurRad="38100" dist="38100" dir="2700000" algn="tl">
                  <a:srgbClr val="000000">
                    <a:alpha val="43137"/>
                  </a:srgbClr>
                </a:outerShdw>
              </a:effectLst>
              <a:latin typeface="+mn-ea"/>
            </a:endParaRPr>
          </a:p>
          <a:p>
            <a:pPr>
              <a:lnSpc>
                <a:spcPct val="100000"/>
              </a:lnSpc>
              <a:spcBef>
                <a:spcPts val="0"/>
              </a:spcBef>
              <a:buClr>
                <a:srgbClr val="00FF00"/>
              </a:buClr>
              <a:buSzTx/>
              <a:buFont typeface="Wingdings" pitchFamily="2" charset="2"/>
              <a:buChar char="l"/>
              <a:defRPr/>
            </a:pPr>
            <a:endParaRPr lang="zh-TW" altLang="en-US" sz="2000" dirty="0">
              <a:solidFill>
                <a:srgbClr val="FAFD00"/>
              </a:solidFill>
              <a:effectLst>
                <a:outerShdw blurRad="38100" dist="38100" dir="2700000" algn="tl">
                  <a:srgbClr val="000000">
                    <a:alpha val="43137"/>
                  </a:srgbClr>
                </a:outerShdw>
              </a:effectLst>
              <a:latin typeface="+mn-ea"/>
            </a:endParaRPr>
          </a:p>
          <a:p>
            <a:pPr>
              <a:lnSpc>
                <a:spcPct val="100000"/>
              </a:lnSpc>
              <a:spcBef>
                <a:spcPts val="0"/>
              </a:spcBef>
              <a:buClr>
                <a:srgbClr val="00FF00"/>
              </a:buClr>
              <a:buSzTx/>
              <a:buFont typeface="Wingdings" pitchFamily="2" charset="2"/>
              <a:buChar char="l"/>
              <a:defRPr/>
            </a:pP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65015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left)">
                                      <p:cBhvr>
                                        <p:cTn id="10" dur="500"/>
                                        <p:tgtEl>
                                          <p:spTgt spid="1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left)">
                                      <p:cBhvr>
                                        <p:cTn id="13" dur="500"/>
                                        <p:tgtEl>
                                          <p:spTgt spid="12">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wipe(left)">
                                      <p:cBhvr>
                                        <p:cTn id="16" dur="500"/>
                                        <p:tgtEl>
                                          <p:spTgt spid="12">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Effect transition="in" filter="wipe(left)">
                                      <p:cBhvr>
                                        <p:cTn id="19" dur="500"/>
                                        <p:tgtEl>
                                          <p:spTgt spid="12">
                                            <p:txEl>
                                              <p:pRg st="4" end="4"/>
                                            </p:txEl>
                                          </p:spTgt>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2">
                                            <p:txEl>
                                              <p:pRg st="5" end="5"/>
                                            </p:txEl>
                                          </p:spTgt>
                                        </p:tgtEl>
                                        <p:attrNameLst>
                                          <p:attrName>style.visibility</p:attrName>
                                        </p:attrNameLst>
                                      </p:cBhvr>
                                      <p:to>
                                        <p:strVal val="visible"/>
                                      </p:to>
                                    </p:set>
                                    <p:animEffect transition="in" filter="wipe(left)">
                                      <p:cBhvr>
                                        <p:cTn id="22" dur="500"/>
                                        <p:tgtEl>
                                          <p:spTgt spid="12">
                                            <p:txEl>
                                              <p:pRg st="5" end="5"/>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2">
                                            <p:txEl>
                                              <p:pRg st="6" end="6"/>
                                            </p:txEl>
                                          </p:spTgt>
                                        </p:tgtEl>
                                        <p:attrNameLst>
                                          <p:attrName>style.visibility</p:attrName>
                                        </p:attrNameLst>
                                      </p:cBhvr>
                                      <p:to>
                                        <p:strVal val="visible"/>
                                      </p:to>
                                    </p:set>
                                    <p:animEffect transition="in" filter="wipe(left)">
                                      <p:cBhvr>
                                        <p:cTn id="25" dur="500"/>
                                        <p:tgtEl>
                                          <p:spTgt spid="12">
                                            <p:txEl>
                                              <p:pRg st="6" end="6"/>
                                            </p:txEl>
                                          </p:spTgt>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xEl>
                                              <p:pRg st="7" end="7"/>
                                            </p:txEl>
                                          </p:spTgt>
                                        </p:tgtEl>
                                        <p:attrNameLst>
                                          <p:attrName>style.visibility</p:attrName>
                                        </p:attrNameLst>
                                      </p:cBhvr>
                                      <p:to>
                                        <p:strVal val="visible"/>
                                      </p:to>
                                    </p:set>
                                    <p:animEffect transition="in" filter="wipe(left)">
                                      <p:cBhvr>
                                        <p:cTn id="28" dur="500"/>
                                        <p:tgtEl>
                                          <p:spTgt spid="12">
                                            <p:txEl>
                                              <p:pRg st="7" end="7"/>
                                            </p:tx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2">
                                            <p:txEl>
                                              <p:pRg st="8" end="8"/>
                                            </p:txEl>
                                          </p:spTgt>
                                        </p:tgtEl>
                                        <p:attrNameLst>
                                          <p:attrName>style.visibility</p:attrName>
                                        </p:attrNameLst>
                                      </p:cBhvr>
                                      <p:to>
                                        <p:strVal val="visible"/>
                                      </p:to>
                                    </p:set>
                                    <p:animEffect transition="in" filter="wipe(left)">
                                      <p:cBhvr>
                                        <p:cTn id="31"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夜盤交易時段風控機制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359532" y="1340767"/>
            <a:ext cx="8424935" cy="4968429"/>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帳戶權益</a:t>
            </a:r>
            <a:r>
              <a:rPr lang="zh-TW" altLang="en-US" sz="2000" dirty="0" smtClean="0">
                <a:solidFill>
                  <a:srgbClr val="FAFD00"/>
                </a:solidFill>
                <a:effectLst>
                  <a:outerShdw blurRad="38100" dist="38100" dir="2700000" algn="tl">
                    <a:srgbClr val="000000">
                      <a:alpha val="43137"/>
                    </a:srgbClr>
                  </a:outerShdw>
                </a:effectLst>
                <a:latin typeface="+mn-ea"/>
              </a:rPr>
              <a:t>數以市價進行計算。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盤後時段交易之商品區分為「豁免代為沖銷」及「非豁免代為沖銷」兩種：</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豁免代為沖銷係指該商品於盤後交易時段，不論該商品損益如何，期貨商不執行代為沖銷該部位。</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如臺指期貨、臺指選擇權、美元兌人民幣期貨等</a:t>
            </a:r>
            <a:r>
              <a:rPr lang="en-US" altLang="zh-TW" sz="2000" dirty="0" smtClean="0">
                <a:solidFill>
                  <a:srgbClr val="FAFD00"/>
                </a:solidFill>
                <a:effectLst>
                  <a:outerShdw blurRad="38100" dist="38100" dir="2700000" algn="tl">
                    <a:srgbClr val="000000">
                      <a:alpha val="43137"/>
                    </a:srgbClr>
                  </a:outerShdw>
                </a:effectLst>
                <a:latin typeface="+mn-ea"/>
              </a:rPr>
              <a:t>)</a:t>
            </a: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非豁免代為沖銷係指該商品於盤後交易時段，達應沖銷條件時，將</a:t>
            </a:r>
            <a:r>
              <a:rPr lang="zh-TW" altLang="en-US" sz="2000" dirty="0">
                <a:solidFill>
                  <a:srgbClr val="FAFD00"/>
                </a:solidFill>
                <a:effectLst>
                  <a:outerShdw blurRad="38100" dist="38100" dir="2700000" algn="tl">
                    <a:srgbClr val="000000">
                      <a:alpha val="43137"/>
                    </a:srgbClr>
                  </a:outerShdw>
                </a:effectLst>
                <a:latin typeface="+mn-ea"/>
              </a:rPr>
              <a:t>進行</a:t>
            </a:r>
            <a:r>
              <a:rPr lang="zh-TW" altLang="en-US" sz="2000" dirty="0" smtClean="0">
                <a:solidFill>
                  <a:srgbClr val="FAFD00"/>
                </a:solidFill>
                <a:effectLst>
                  <a:outerShdw blurRad="38100" dist="38100" dir="2700000" algn="tl">
                    <a:srgbClr val="000000">
                      <a:alpha val="43137"/>
                    </a:srgbClr>
                  </a:outerShdw>
                </a:effectLst>
                <a:latin typeface="+mn-ea"/>
              </a:rPr>
              <a:t>沖銷該商品全部部位之作業。</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如美國道瓊指數期貨、美國標普</a:t>
            </a:r>
            <a:r>
              <a:rPr lang="en-US" altLang="zh-TW" sz="2000" dirty="0" smtClean="0">
                <a:solidFill>
                  <a:srgbClr val="FAFD00"/>
                </a:solidFill>
                <a:effectLst>
                  <a:outerShdw blurRad="38100" dist="38100" dir="2700000" algn="tl">
                    <a:srgbClr val="000000">
                      <a:alpha val="43137"/>
                    </a:srgbClr>
                  </a:outerShdw>
                </a:effectLst>
                <a:latin typeface="+mn-ea"/>
              </a:rPr>
              <a:t>500</a:t>
            </a:r>
            <a:r>
              <a:rPr lang="zh-TW" altLang="en-US" sz="2000" dirty="0" smtClean="0">
                <a:solidFill>
                  <a:srgbClr val="FAFD00"/>
                </a:solidFill>
                <a:effectLst>
                  <a:outerShdw blurRad="38100" dist="38100" dir="2700000" algn="tl">
                    <a:srgbClr val="000000">
                      <a:alpha val="43137"/>
                    </a:srgbClr>
                  </a:outerShdw>
                </a:effectLst>
                <a:latin typeface="+mn-ea"/>
              </a:rPr>
              <a:t>期貨、英鎊兌美元期貨、澳幣兌美元期貨、黃金期貨、布蘭特原油期貨等</a:t>
            </a:r>
            <a:r>
              <a:rPr lang="en-US" altLang="zh-TW" sz="2000" dirty="0" smtClean="0">
                <a:solidFill>
                  <a:srgbClr val="FAFD00"/>
                </a:solidFill>
                <a:effectLst>
                  <a:outerShdw blurRad="38100" dist="38100" dir="2700000" algn="tl">
                    <a:srgbClr val="000000">
                      <a:alpha val="43137"/>
                    </a:srgbClr>
                  </a:outerShdw>
                </a:effectLst>
                <a:latin typeface="+mn-ea"/>
              </a:rPr>
              <a:t>)</a:t>
            </a:r>
          </a:p>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高風險帳戶通知之原則：</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若交易人僅留有豁免代為沖銷商品時，期貨商將不進行高風險帳戶通知。</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若交易人留有包括非豁免代為沖銷商品時，期貨商應依與客戶約定方式為高風險帳戶之通知。</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884739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wipe(left)">
                                      <p:cBhvr>
                                        <p:cTn id="15" dur="500"/>
                                        <p:tgtEl>
                                          <p:spTgt spid="1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wipe(left)">
                                      <p:cBhvr>
                                        <p:cTn id="23" dur="500"/>
                                        <p:tgtEl>
                                          <p:spTgt spid="12">
                                            <p:txEl>
                                              <p:pRg st="4" end="4"/>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夜盤交易時段風控機制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風險指標之計算原則如下：</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豁免代為沖銷之商品係以一般交易時段之結算價格計算。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非豁免代為沖銷之</a:t>
            </a:r>
            <a:r>
              <a:rPr lang="zh-TW" altLang="en-US" sz="2000" dirty="0" smtClean="0">
                <a:solidFill>
                  <a:srgbClr val="FAFD00"/>
                </a:solidFill>
                <a:effectLst>
                  <a:outerShdw blurRad="38100" dist="38100" dir="2700000" algn="tl">
                    <a:srgbClr val="000000">
                      <a:alpha val="43137"/>
                    </a:srgbClr>
                  </a:outerShdw>
                </a:effectLst>
                <a:latin typeface="+mn-ea"/>
              </a:rPr>
              <a:t>商品以市價</a:t>
            </a:r>
            <a:r>
              <a:rPr lang="zh-TW" altLang="en-US" sz="2000" dirty="0" smtClean="0">
                <a:solidFill>
                  <a:srgbClr val="FAFD00"/>
                </a:solidFill>
                <a:effectLst>
                  <a:outerShdw blurRad="38100" dist="38100" dir="2700000" algn="tl">
                    <a:srgbClr val="000000">
                      <a:alpha val="43137"/>
                    </a:srgbClr>
                  </a:outerShdw>
                </a:effectLst>
                <a:latin typeface="+mn-ea"/>
              </a:rPr>
              <a:t>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代為沖銷之條件：</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需同時達「風險指標低於與客戶約定之比率」及</a:t>
            </a:r>
            <a:r>
              <a:rPr lang="zh-TW" altLang="en-US" sz="2000" dirty="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權益數低於所需維持保證金」兩個條件時，始得進行代為沖銷作業。</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應沖銷之部位：</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豁免代為沖銷之商品不得進行沖銷。</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非豁免代為沖銷之商品應以沖銷全部部位為原則。</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23636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left)">
                                      <p:cBhvr>
                                        <p:cTn id="10" dur="500"/>
                                        <p:tgtEl>
                                          <p:spTgt spid="1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left)">
                                      <p:cBhvr>
                                        <p:cTn id="13" dur="500"/>
                                        <p:tgtEl>
                                          <p:spTgt spid="1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wipe(left)">
                                      <p:cBhvr>
                                        <p:cTn id="21" dur="500"/>
                                        <p:tgtEl>
                                          <p:spTgt spid="1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7" end="7"/>
                                            </p:txEl>
                                          </p:spTgt>
                                        </p:tgtEl>
                                        <p:attrNameLst>
                                          <p:attrName>style.visibility</p:attrName>
                                        </p:attrNameLst>
                                      </p:cBhvr>
                                      <p:to>
                                        <p:strVal val="visible"/>
                                      </p:to>
                                    </p:set>
                                    <p:animEffect transition="in" filter="wipe(left)">
                                      <p:cBhvr>
                                        <p:cTn id="3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22" name="Rectangle 14"/>
          <p:cNvSpPr>
            <a:spLocks noChangeArrowheads="1"/>
          </p:cNvSpPr>
          <p:nvPr/>
        </p:nvSpPr>
        <p:spPr bwMode="auto">
          <a:xfrm>
            <a:off x="1891469" y="4578372"/>
            <a:ext cx="3419475" cy="165635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「您</a:t>
            </a:r>
            <a:r>
              <a:rPr lang="zh-TW" altLang="en-US" sz="1800" dirty="0">
                <a:solidFill>
                  <a:srgbClr val="FFFF00"/>
                </a:solidFill>
                <a:effectLst>
                  <a:outerShdw blurRad="38100" dist="38100" dir="2700000" algn="tl">
                    <a:srgbClr val="000000"/>
                  </a:outerShdw>
                </a:effectLst>
              </a:rPr>
              <a:t>帳戶權益數已低於部位所</a:t>
            </a:r>
            <a:r>
              <a:rPr lang="zh-TW" altLang="en-US" sz="1800" dirty="0" smtClean="0">
                <a:solidFill>
                  <a:srgbClr val="FFFF00"/>
                </a:solidFill>
                <a:effectLst>
                  <a:outerShdw blurRad="38100" dist="38100" dir="2700000" algn="tl">
                    <a:srgbClr val="000000"/>
                  </a:outerShdw>
                </a:effectLst>
              </a:rPr>
              <a:t>需</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維持</a:t>
            </a:r>
            <a:r>
              <a:rPr lang="zh-TW" altLang="en-US" sz="1800" dirty="0">
                <a:solidFill>
                  <a:srgbClr val="FFFF00"/>
                </a:solidFill>
                <a:effectLst>
                  <a:outerShdw blurRad="38100" dist="38100" dir="2700000" algn="tl">
                    <a:srgbClr val="000000"/>
                  </a:outerShdw>
                </a:effectLst>
              </a:rPr>
              <a:t>保證金，請儘速補足至</a:t>
            </a:r>
            <a:r>
              <a:rPr lang="zh-TW" altLang="en-US" sz="1800" dirty="0" smtClean="0">
                <a:solidFill>
                  <a:srgbClr val="FFFF00"/>
                </a:solidFill>
                <a:effectLst>
                  <a:outerShdw blurRad="38100" dist="38100" dir="2700000" algn="tl">
                    <a:srgbClr val="000000"/>
                  </a:outerShdw>
                </a:effectLst>
              </a:rPr>
              <a:t>原始</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保證金</a:t>
            </a:r>
            <a:r>
              <a:rPr lang="zh-TW" altLang="en-US" sz="1800" dirty="0">
                <a:solidFill>
                  <a:srgbClr val="FFFF00"/>
                </a:solidFill>
                <a:effectLst>
                  <a:outerShdw blurRad="38100" dist="38100" dir="2700000" algn="tl">
                    <a:srgbClr val="000000"/>
                  </a:outerShdw>
                </a:effectLst>
              </a:rPr>
              <a:t>並注意權益數變化，當</a:t>
            </a:r>
            <a:r>
              <a:rPr lang="zh-TW" altLang="en-US" sz="1800" dirty="0" smtClean="0">
                <a:solidFill>
                  <a:srgbClr val="FFFF00"/>
                </a:solidFill>
                <a:effectLst>
                  <a:outerShdw blurRad="38100" dist="38100" dir="2700000" algn="tl">
                    <a:srgbClr val="000000"/>
                  </a:outerShdw>
                </a:effectLst>
              </a:rPr>
              <a:t>風</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險指標達約定</a:t>
            </a:r>
            <a:r>
              <a:rPr lang="zh-TW" altLang="en-US" sz="1800" dirty="0">
                <a:solidFill>
                  <a:srgbClr val="FFFF00"/>
                </a:solidFill>
                <a:effectLst>
                  <a:outerShdw blurRad="38100" dist="38100" dir="2700000" algn="tl">
                    <a:srgbClr val="000000"/>
                  </a:outerShdw>
                </a:effectLst>
              </a:rPr>
              <a:t>代沖銷條件時</a:t>
            </a:r>
            <a:r>
              <a:rPr lang="zh-TW" altLang="en-US" sz="1800" dirty="0" smtClean="0">
                <a:solidFill>
                  <a:srgbClr val="FFFF00"/>
                </a:solidFill>
                <a:effectLst>
                  <a:outerShdw blurRad="38100" dist="38100" dir="2700000" algn="tl">
                    <a:srgbClr val="000000"/>
                  </a:outerShdw>
                </a:effectLst>
              </a:rPr>
              <a:t>，將</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開始</a:t>
            </a:r>
            <a:r>
              <a:rPr lang="zh-TW" altLang="en-US" sz="1800" dirty="0">
                <a:solidFill>
                  <a:srgbClr val="FFFF00"/>
                </a:solidFill>
                <a:effectLst>
                  <a:outerShdw blurRad="38100" dist="38100" dir="2700000" algn="tl">
                    <a:srgbClr val="000000"/>
                  </a:outerShdw>
                </a:effectLst>
              </a:rPr>
              <a:t>執行代沖銷</a:t>
            </a:r>
            <a:r>
              <a:rPr lang="zh-TW" altLang="en-US" sz="1800" dirty="0" smtClean="0">
                <a:solidFill>
                  <a:srgbClr val="FFFF00"/>
                </a:solidFill>
                <a:effectLst>
                  <a:outerShdw blurRad="38100" dist="38100" dir="2700000" algn="tl">
                    <a:srgbClr val="000000"/>
                  </a:outerShdw>
                </a:effectLst>
              </a:rPr>
              <a:t>程序」</a:t>
            </a:r>
          </a:p>
        </p:txBody>
      </p:sp>
      <p:sp>
        <p:nvSpPr>
          <p:cNvPr id="683025" name="Rectangle 17"/>
          <p:cNvSpPr>
            <a:spLocks noChangeArrowheads="1"/>
          </p:cNvSpPr>
          <p:nvPr/>
        </p:nvSpPr>
        <p:spPr bwMode="auto">
          <a:xfrm>
            <a:off x="384561" y="1669178"/>
            <a:ext cx="1512887" cy="43908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機制</a:t>
            </a:r>
            <a:endParaRPr lang="zh-TW" altLang="en-US" sz="1800" b="1" dirty="0">
              <a:solidFill>
                <a:srgbClr val="FFFF00"/>
              </a:solidFill>
              <a:effectLst>
                <a:outerShdw blurRad="38100" dist="38100" dir="2700000" algn="tl">
                  <a:srgbClr val="000000"/>
                </a:outerShdw>
              </a:effectLst>
            </a:endParaRPr>
          </a:p>
        </p:txBody>
      </p:sp>
      <p:sp>
        <p:nvSpPr>
          <p:cNvPr id="683027" name="Rectangle 19"/>
          <p:cNvSpPr>
            <a:spLocks noChangeArrowheads="1"/>
          </p:cNvSpPr>
          <p:nvPr/>
        </p:nvSpPr>
        <p:spPr bwMode="auto">
          <a:xfrm>
            <a:off x="384561" y="2973869"/>
            <a:ext cx="1512887" cy="821075"/>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通知或沖銷</a:t>
            </a:r>
            <a:endParaRPr lang="en-US" altLang="zh-TW" sz="1800" b="1" dirty="0" smtClean="0">
              <a:solidFill>
                <a:srgbClr val="FFFF00"/>
              </a:solidFill>
              <a:effectLst>
                <a:outerShdw blurRad="38100" dist="38100" dir="2700000" algn="tl">
                  <a:srgbClr val="000000"/>
                </a:outerShdw>
              </a:effectLst>
            </a:endParaRPr>
          </a:p>
          <a:p>
            <a:pPr>
              <a:defRPr/>
            </a:pPr>
            <a:r>
              <a:rPr lang="zh-TW" altLang="en-US" sz="1800" b="1" dirty="0" smtClean="0">
                <a:solidFill>
                  <a:srgbClr val="FFFF00"/>
                </a:solidFill>
                <a:effectLst>
                  <a:outerShdw blurRad="38100" dist="38100" dir="2700000" algn="tl">
                    <a:srgbClr val="000000"/>
                  </a:outerShdw>
                </a:effectLst>
              </a:rPr>
              <a:t>時機</a:t>
            </a:r>
            <a:endParaRPr lang="zh-TW" altLang="en-US" sz="1800" b="1" dirty="0">
              <a:solidFill>
                <a:srgbClr val="FFFF00"/>
              </a:solidFill>
              <a:effectLst>
                <a:outerShdw blurRad="38100" dist="38100" dir="2700000" algn="tl">
                  <a:srgbClr val="000000"/>
                </a:outerShdw>
              </a:effectLst>
            </a:endParaRPr>
          </a:p>
        </p:txBody>
      </p:sp>
      <p:sp>
        <p:nvSpPr>
          <p:cNvPr id="683028" name="Rectangle 20"/>
          <p:cNvSpPr>
            <a:spLocks noChangeArrowheads="1"/>
          </p:cNvSpPr>
          <p:nvPr/>
        </p:nvSpPr>
        <p:spPr bwMode="auto">
          <a:xfrm>
            <a:off x="378582" y="4578372"/>
            <a:ext cx="1512887" cy="165635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通知內容</a:t>
            </a:r>
            <a:endParaRPr lang="en-US" altLang="zh-TW" sz="1800" dirty="0" smtClean="0">
              <a:solidFill>
                <a:srgbClr val="FFFF00"/>
              </a:solidFill>
              <a:effectLst>
                <a:outerShdw blurRad="38100" dist="38100" dir="2700000" algn="tl">
                  <a:srgbClr val="000000"/>
                </a:outerShdw>
              </a:effectLst>
            </a:endParaRPr>
          </a:p>
        </p:txBody>
      </p:sp>
      <p:sp>
        <p:nvSpPr>
          <p:cNvPr id="683029" name="Rectangle 21"/>
          <p:cNvSpPr>
            <a:spLocks noChangeArrowheads="1"/>
          </p:cNvSpPr>
          <p:nvPr/>
        </p:nvSpPr>
        <p:spPr bwMode="auto">
          <a:xfrm>
            <a:off x="375404" y="3794945"/>
            <a:ext cx="1512887" cy="783428"/>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通知方法</a:t>
            </a:r>
            <a:endParaRPr lang="zh-TW" altLang="en-US" sz="1800" b="1" dirty="0">
              <a:solidFill>
                <a:srgbClr val="FFFF00"/>
              </a:solidFill>
              <a:effectLst>
                <a:outerShdw blurRad="38100" dist="38100" dir="2700000" algn="tl">
                  <a:srgbClr val="000000"/>
                </a:outerShdw>
              </a:effectLst>
            </a:endParaRPr>
          </a:p>
        </p:txBody>
      </p:sp>
      <p:sp>
        <p:nvSpPr>
          <p:cNvPr id="2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盤中風險控管機制</a:t>
            </a:r>
            <a:endParaRPr lang="zh-TW" altLang="en-US" b="1" dirty="0">
              <a:solidFill>
                <a:srgbClr val="FFFF00"/>
              </a:solidFill>
              <a:effectLst>
                <a:outerShdw blurRad="38100" dist="38100" dir="2700000" algn="tl">
                  <a:srgbClr val="000000"/>
                </a:outerShdw>
              </a:effectLst>
            </a:endParaRPr>
          </a:p>
        </p:txBody>
      </p:sp>
      <p:sp>
        <p:nvSpPr>
          <p:cNvPr id="27" name="Rectangle 14"/>
          <p:cNvSpPr>
            <a:spLocks noChangeArrowheads="1"/>
          </p:cNvSpPr>
          <p:nvPr/>
        </p:nvSpPr>
        <p:spPr bwMode="auto">
          <a:xfrm>
            <a:off x="5312533" y="4578373"/>
            <a:ext cx="3419475" cy="165635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沖銷之結果</a:t>
            </a:r>
          </a:p>
        </p:txBody>
      </p:sp>
      <p:sp>
        <p:nvSpPr>
          <p:cNvPr id="28" name="Rectangle 14"/>
          <p:cNvSpPr>
            <a:spLocks noChangeArrowheads="1"/>
          </p:cNvSpPr>
          <p:nvPr/>
        </p:nvSpPr>
        <p:spPr bwMode="auto">
          <a:xfrm>
            <a:off x="1897448" y="1669177"/>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高風險帳戶通知</a:t>
            </a:r>
          </a:p>
        </p:txBody>
      </p:sp>
      <p:sp>
        <p:nvSpPr>
          <p:cNvPr id="29" name="Rectangle 14"/>
          <p:cNvSpPr>
            <a:spLocks noChangeArrowheads="1"/>
          </p:cNvSpPr>
          <p:nvPr/>
        </p:nvSpPr>
        <p:spPr bwMode="auto">
          <a:xfrm>
            <a:off x="5318512" y="1669178"/>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代為沖銷</a:t>
            </a:r>
            <a:r>
              <a:rPr lang="en-US" altLang="zh-TW" dirty="0" smtClean="0">
                <a:solidFill>
                  <a:srgbClr val="00FF00"/>
                </a:solidFill>
                <a:effectLst>
                  <a:outerShdw blurRad="38100" dist="38100" dir="2700000" algn="tl">
                    <a:srgbClr val="000000"/>
                  </a:outerShdw>
                </a:effectLst>
              </a:rPr>
              <a:t>-</a:t>
            </a:r>
            <a:r>
              <a:rPr lang="zh-TW" altLang="en-US" dirty="0" smtClean="0">
                <a:solidFill>
                  <a:srgbClr val="00FF00"/>
                </a:solidFill>
                <a:effectLst>
                  <a:outerShdw blurRad="38100" dist="38100" dir="2700000" algn="tl">
                    <a:srgbClr val="000000"/>
                  </a:outerShdw>
                </a:effectLst>
              </a:rPr>
              <a:t>全數沖銷</a:t>
            </a:r>
            <a:endParaRPr lang="zh-TW" altLang="en-US" dirty="0" smtClean="0">
              <a:solidFill>
                <a:srgbClr val="00FF00"/>
              </a:solidFill>
              <a:effectLst>
                <a:outerShdw blurRad="38100" dist="38100" dir="2700000" algn="tl">
                  <a:srgbClr val="000000"/>
                </a:outerShdw>
              </a:effectLst>
            </a:endParaRPr>
          </a:p>
        </p:txBody>
      </p:sp>
      <p:sp>
        <p:nvSpPr>
          <p:cNvPr id="30" name="Rectangle 14"/>
          <p:cNvSpPr>
            <a:spLocks noChangeArrowheads="1"/>
          </p:cNvSpPr>
          <p:nvPr/>
        </p:nvSpPr>
        <p:spPr bwMode="auto">
          <a:xfrm>
            <a:off x="1899037" y="2100979"/>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smtClean="0">
              <a:solidFill>
                <a:srgbClr val="FFFF00"/>
              </a:solidFill>
              <a:effectLst>
                <a:outerShdw blurRad="38100" dist="38100" dir="2700000" algn="tl">
                  <a:srgbClr val="000000"/>
                </a:outerShdw>
              </a:effectLst>
            </a:endParaRPr>
          </a:p>
        </p:txBody>
      </p:sp>
      <p:sp>
        <p:nvSpPr>
          <p:cNvPr id="31" name="Rectangle 14"/>
          <p:cNvSpPr>
            <a:spLocks noChangeArrowheads="1"/>
          </p:cNvSpPr>
          <p:nvPr/>
        </p:nvSpPr>
        <p:spPr bwMode="auto">
          <a:xfrm>
            <a:off x="5320101" y="2100980"/>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smtClean="0">
              <a:solidFill>
                <a:srgbClr val="FFFF00"/>
              </a:solidFill>
              <a:effectLst>
                <a:outerShdw blurRad="38100" dist="38100" dir="2700000" algn="tl">
                  <a:srgbClr val="000000"/>
                </a:outerShdw>
              </a:effectLst>
            </a:endParaRPr>
          </a:p>
        </p:txBody>
      </p:sp>
      <p:sp>
        <p:nvSpPr>
          <p:cNvPr id="32" name="Rectangle 17"/>
          <p:cNvSpPr>
            <a:spLocks noChangeArrowheads="1"/>
          </p:cNvSpPr>
          <p:nvPr/>
        </p:nvSpPr>
        <p:spPr bwMode="auto">
          <a:xfrm>
            <a:off x="386150" y="2108258"/>
            <a:ext cx="1512887" cy="43180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洗價原則</a:t>
            </a:r>
            <a:endParaRPr lang="zh-TW" altLang="en-US" sz="1800" b="1" dirty="0">
              <a:solidFill>
                <a:srgbClr val="FFFF00"/>
              </a:solidFill>
              <a:effectLst>
                <a:outerShdw blurRad="38100" dist="38100" dir="2700000" algn="tl">
                  <a:srgbClr val="000000"/>
                </a:outerShdw>
              </a:effectLst>
            </a:endParaRPr>
          </a:p>
        </p:txBody>
      </p:sp>
      <p:sp>
        <p:nvSpPr>
          <p:cNvPr id="33" name="Rectangle 14"/>
          <p:cNvSpPr>
            <a:spLocks noChangeArrowheads="1"/>
          </p:cNvSpPr>
          <p:nvPr/>
        </p:nvSpPr>
        <p:spPr bwMode="auto">
          <a:xfrm>
            <a:off x="1900626" y="2532781"/>
            <a:ext cx="3419475" cy="4410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所需維持保證金</a:t>
            </a:r>
          </a:p>
        </p:txBody>
      </p:sp>
      <p:sp>
        <p:nvSpPr>
          <p:cNvPr id="34" name="Rectangle 14"/>
          <p:cNvSpPr>
            <a:spLocks noChangeArrowheads="1"/>
          </p:cNvSpPr>
          <p:nvPr/>
        </p:nvSpPr>
        <p:spPr bwMode="auto">
          <a:xfrm>
            <a:off x="5321690" y="2532780"/>
            <a:ext cx="3419475" cy="44108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風險指標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約定比率</a:t>
            </a:r>
            <a:r>
              <a:rPr lang="en-US" altLang="zh-TW" sz="1800" dirty="0" smtClean="0">
                <a:solidFill>
                  <a:srgbClr val="FFFF00"/>
                </a:solidFill>
                <a:effectLst>
                  <a:outerShdw blurRad="38100" dist="38100" dir="2700000" algn="tl">
                    <a:srgbClr val="000000"/>
                  </a:outerShdw>
                </a:effectLst>
              </a:rPr>
              <a:t>(25%)</a:t>
            </a:r>
            <a:endParaRPr lang="zh-TW" altLang="en-US" sz="1800" dirty="0" smtClean="0">
              <a:solidFill>
                <a:srgbClr val="FFFF00"/>
              </a:solidFill>
              <a:effectLst>
                <a:outerShdw blurRad="38100" dist="38100" dir="2700000" algn="tl">
                  <a:srgbClr val="000000"/>
                </a:outerShdw>
              </a:effectLst>
            </a:endParaRPr>
          </a:p>
        </p:txBody>
      </p:sp>
      <p:sp>
        <p:nvSpPr>
          <p:cNvPr id="35" name="Rectangle 17"/>
          <p:cNvSpPr>
            <a:spLocks noChangeArrowheads="1"/>
          </p:cNvSpPr>
          <p:nvPr/>
        </p:nvSpPr>
        <p:spPr bwMode="auto">
          <a:xfrm>
            <a:off x="381760" y="2540058"/>
            <a:ext cx="1512887" cy="433812"/>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條件</a:t>
            </a:r>
            <a:endParaRPr lang="zh-TW" altLang="en-US" sz="1800" b="1" dirty="0">
              <a:solidFill>
                <a:srgbClr val="FFFF00"/>
              </a:solidFill>
              <a:effectLst>
                <a:outerShdw blurRad="38100" dist="38100" dir="2700000" algn="tl">
                  <a:srgbClr val="000000"/>
                </a:outerShdw>
              </a:effectLst>
            </a:endParaRPr>
          </a:p>
        </p:txBody>
      </p:sp>
      <p:sp>
        <p:nvSpPr>
          <p:cNvPr id="36" name="Rectangle 14"/>
          <p:cNvSpPr>
            <a:spLocks noChangeArrowheads="1"/>
          </p:cNvSpPr>
          <p:nvPr/>
        </p:nvSpPr>
        <p:spPr bwMode="auto">
          <a:xfrm>
            <a:off x="1894647" y="2973869"/>
            <a:ext cx="3419475" cy="819664"/>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達所訂條件時</a:t>
            </a:r>
          </a:p>
        </p:txBody>
      </p:sp>
      <p:sp>
        <p:nvSpPr>
          <p:cNvPr id="37" name="Rectangle 14"/>
          <p:cNvSpPr>
            <a:spLocks noChangeArrowheads="1"/>
          </p:cNvSpPr>
          <p:nvPr/>
        </p:nvSpPr>
        <p:spPr bwMode="auto">
          <a:xfrm>
            <a:off x="5315711" y="2973870"/>
            <a:ext cx="3419475" cy="819664"/>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達所訂條件時開始進行沖銷程序</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沖銷後再為通知</a:t>
            </a:r>
          </a:p>
        </p:txBody>
      </p:sp>
      <p:sp>
        <p:nvSpPr>
          <p:cNvPr id="38" name="Rectangle 14"/>
          <p:cNvSpPr>
            <a:spLocks noChangeArrowheads="1"/>
          </p:cNvSpPr>
          <p:nvPr/>
        </p:nvSpPr>
        <p:spPr bwMode="auto">
          <a:xfrm>
            <a:off x="1883901" y="3794944"/>
            <a:ext cx="3419475" cy="78406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a:solidFill>
                  <a:srgbClr val="FFFF00"/>
                </a:solidFill>
                <a:effectLst>
                  <a:outerShdw blurRad="38100" dist="38100" dir="2700000" algn="tl">
                    <a:srgbClr val="000000"/>
                  </a:outerShdw>
                </a:effectLst>
              </a:rPr>
              <a:t>當面、電話、簡訊</a:t>
            </a:r>
            <a:r>
              <a:rPr lang="zh-TW" altLang="en-US" sz="1800" dirty="0" smtClean="0">
                <a:solidFill>
                  <a:srgbClr val="FFFF00"/>
                </a:solidFill>
                <a:effectLst>
                  <a:outerShdw blurRad="38100" dist="38100" dir="2700000" algn="tl">
                    <a:srgbClr val="000000"/>
                  </a:outerShdw>
                </a:effectLst>
              </a:rPr>
              <a:t>、電子郵件或</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其他交易人指定方式</a:t>
            </a:r>
          </a:p>
        </p:txBody>
      </p:sp>
      <p:sp>
        <p:nvSpPr>
          <p:cNvPr id="39" name="Rectangle 14"/>
          <p:cNvSpPr>
            <a:spLocks noChangeArrowheads="1"/>
          </p:cNvSpPr>
          <p:nvPr/>
        </p:nvSpPr>
        <p:spPr bwMode="auto">
          <a:xfrm>
            <a:off x="5304965" y="3794945"/>
            <a:ext cx="3419475" cy="78406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買賣報告書</a:t>
            </a:r>
          </a:p>
        </p:txBody>
      </p:sp>
    </p:spTree>
    <p:extLst>
      <p:ext uri="{BB962C8B-B14F-4D97-AF65-F5344CB8AC3E}">
        <p14:creationId xmlns:p14="http://schemas.microsoft.com/office/powerpoint/2010/main" val="3781117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22" name="Rectangle 14"/>
          <p:cNvSpPr>
            <a:spLocks noChangeArrowheads="1"/>
          </p:cNvSpPr>
          <p:nvPr/>
        </p:nvSpPr>
        <p:spPr bwMode="auto">
          <a:xfrm>
            <a:off x="1900626" y="4808351"/>
            <a:ext cx="3419475" cy="17992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00"/>
              </a:lnSpc>
              <a:defRPr/>
            </a:pPr>
            <a:r>
              <a:rPr lang="zh-TW" altLang="en-US" sz="1800" dirty="0">
                <a:solidFill>
                  <a:srgbClr val="FFFF00"/>
                </a:solidFill>
                <a:effectLst>
                  <a:outerShdw blurRad="38100" dist="38100" dir="2700000" algn="tl">
                    <a:srgbClr val="000000"/>
                  </a:outerShdw>
                </a:effectLst>
              </a:rPr>
              <a:t>包括期貨交易人帳號、盤後</a:t>
            </a:r>
            <a:r>
              <a:rPr lang="zh-TW" altLang="en-US" sz="1800" dirty="0" smtClean="0">
                <a:solidFill>
                  <a:srgbClr val="FFFF00"/>
                </a:solidFill>
                <a:effectLst>
                  <a:outerShdw blurRad="38100" dist="38100" dir="2700000" algn="tl">
                    <a:srgbClr val="000000"/>
                  </a:outerShdw>
                </a:effectLst>
              </a:rPr>
              <a:t>保證</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金</a:t>
            </a:r>
            <a:r>
              <a:rPr lang="zh-TW" altLang="en-US" sz="1800" dirty="0">
                <a:solidFill>
                  <a:srgbClr val="FFFF00"/>
                </a:solidFill>
                <a:effectLst>
                  <a:outerShdw blurRad="38100" dist="38100" dir="2700000" algn="tl">
                    <a:srgbClr val="000000"/>
                  </a:outerShdw>
                </a:effectLst>
              </a:rPr>
              <a:t>追繳發生日期、期貨交易人</a:t>
            </a:r>
            <a:r>
              <a:rPr lang="zh-TW" altLang="en-US" sz="1800" dirty="0" smtClean="0">
                <a:solidFill>
                  <a:srgbClr val="FFFF00"/>
                </a:solidFill>
                <a:effectLst>
                  <a:outerShdw blurRad="38100" dist="38100" dir="2700000" algn="tl">
                    <a:srgbClr val="000000"/>
                  </a:outerShdw>
                </a:effectLst>
              </a:rPr>
              <a:t>之</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帳戶</a:t>
            </a:r>
            <a:r>
              <a:rPr lang="zh-TW" altLang="en-US" sz="1800" dirty="0">
                <a:solidFill>
                  <a:srgbClr val="FFFF00"/>
                </a:solidFill>
                <a:effectLst>
                  <a:outerShdw blurRad="38100" dist="38100" dir="2700000" algn="tl">
                    <a:srgbClr val="000000"/>
                  </a:outerShdw>
                </a:effectLst>
              </a:rPr>
              <a:t>權益數、整戶追繳金額、</a:t>
            </a:r>
            <a:r>
              <a:rPr lang="zh-TW" altLang="en-US" sz="1800" dirty="0" smtClean="0">
                <a:solidFill>
                  <a:srgbClr val="FFFF00"/>
                </a:solidFill>
                <a:effectLst>
                  <a:outerShdw blurRad="38100" dist="38100" dir="2700000" algn="tl">
                    <a:srgbClr val="000000"/>
                  </a:outerShdw>
                </a:effectLst>
              </a:rPr>
              <a:t>補</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足</a:t>
            </a:r>
            <a:r>
              <a:rPr lang="zh-TW" altLang="en-US" sz="1800" dirty="0">
                <a:solidFill>
                  <a:srgbClr val="FFFF00"/>
                </a:solidFill>
                <a:effectLst>
                  <a:outerShdw blurRad="38100" dist="38100" dir="2700000" algn="tl">
                    <a:srgbClr val="000000"/>
                  </a:outerShdw>
                </a:effectLst>
              </a:rPr>
              <a:t>追繳金額之時限、未消除</a:t>
            </a:r>
            <a:r>
              <a:rPr lang="zh-TW" altLang="en-US" sz="1800" dirty="0" smtClean="0">
                <a:solidFill>
                  <a:srgbClr val="FFFF00"/>
                </a:solidFill>
                <a:effectLst>
                  <a:outerShdw blurRad="38100" dist="38100" dir="2700000" algn="tl">
                    <a:srgbClr val="000000"/>
                  </a:outerShdw>
                </a:effectLst>
              </a:rPr>
              <a:t>時期</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貨</a:t>
            </a:r>
            <a:r>
              <a:rPr lang="zh-TW" altLang="en-US" sz="1800" dirty="0">
                <a:solidFill>
                  <a:srgbClr val="FFFF00"/>
                </a:solidFill>
                <a:effectLst>
                  <a:outerShdw blurRad="38100" dist="38100" dir="2700000" algn="tl">
                    <a:srgbClr val="000000"/>
                  </a:outerShdw>
                </a:effectLst>
              </a:rPr>
              <a:t>商將開始執行代為沖銷作業</a:t>
            </a:r>
            <a:r>
              <a:rPr lang="zh-TW" altLang="en-US" sz="1800" dirty="0" smtClean="0">
                <a:solidFill>
                  <a:srgbClr val="FFFF00"/>
                </a:solidFill>
                <a:effectLst>
                  <a:outerShdw blurRad="38100" dist="38100" dir="2700000" algn="tl">
                    <a:srgbClr val="000000"/>
                  </a:outerShdw>
                </a:effectLst>
              </a:rPr>
              <a:t>程</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序</a:t>
            </a:r>
            <a:r>
              <a:rPr lang="zh-TW" altLang="en-US" sz="1800" dirty="0">
                <a:solidFill>
                  <a:srgbClr val="FFFF00"/>
                </a:solidFill>
                <a:effectLst>
                  <a:outerShdw blurRad="38100" dist="38100" dir="2700000" algn="tl">
                    <a:srgbClr val="000000"/>
                  </a:outerShdw>
                </a:effectLst>
              </a:rPr>
              <a:t>等六項</a:t>
            </a:r>
            <a:endParaRPr lang="zh-TW" altLang="en-US" sz="1800" dirty="0" smtClean="0">
              <a:solidFill>
                <a:srgbClr val="FFFF00"/>
              </a:solidFill>
              <a:effectLst>
                <a:outerShdw blurRad="38100" dist="38100" dir="2700000" algn="tl">
                  <a:srgbClr val="000000"/>
                </a:outerShdw>
              </a:effectLst>
            </a:endParaRPr>
          </a:p>
        </p:txBody>
      </p:sp>
      <p:sp>
        <p:nvSpPr>
          <p:cNvPr id="683025" name="Rectangle 17"/>
          <p:cNvSpPr>
            <a:spLocks noChangeArrowheads="1"/>
          </p:cNvSpPr>
          <p:nvPr/>
        </p:nvSpPr>
        <p:spPr bwMode="auto">
          <a:xfrm>
            <a:off x="384561" y="1669178"/>
            <a:ext cx="1512887" cy="43908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機制</a:t>
            </a:r>
            <a:endParaRPr lang="zh-TW" altLang="en-US" sz="1800" b="1" dirty="0">
              <a:solidFill>
                <a:srgbClr val="FFFF00"/>
              </a:solidFill>
              <a:effectLst>
                <a:outerShdw blurRad="38100" dist="38100" dir="2700000" algn="tl">
                  <a:srgbClr val="000000"/>
                </a:outerShdw>
              </a:effectLst>
            </a:endParaRPr>
          </a:p>
        </p:txBody>
      </p:sp>
      <p:sp>
        <p:nvSpPr>
          <p:cNvPr id="683027" name="Rectangle 19"/>
          <p:cNvSpPr>
            <a:spLocks noChangeArrowheads="1"/>
          </p:cNvSpPr>
          <p:nvPr/>
        </p:nvSpPr>
        <p:spPr bwMode="auto">
          <a:xfrm>
            <a:off x="381760" y="3140766"/>
            <a:ext cx="1521667" cy="674607"/>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通知或沖銷</a:t>
            </a:r>
            <a:endParaRPr lang="en-US" altLang="zh-TW" sz="1800" b="1" dirty="0" smtClean="0">
              <a:solidFill>
                <a:srgbClr val="FFFF00"/>
              </a:solidFill>
              <a:effectLst>
                <a:outerShdw blurRad="38100" dist="38100" dir="2700000" algn="tl">
                  <a:srgbClr val="000000"/>
                </a:outerShdw>
              </a:effectLst>
            </a:endParaRPr>
          </a:p>
          <a:p>
            <a:pPr>
              <a:defRPr/>
            </a:pPr>
            <a:r>
              <a:rPr lang="zh-TW" altLang="en-US" sz="1800" b="1" dirty="0" smtClean="0">
                <a:solidFill>
                  <a:srgbClr val="FFFF00"/>
                </a:solidFill>
                <a:effectLst>
                  <a:outerShdw blurRad="38100" dist="38100" dir="2700000" algn="tl">
                    <a:srgbClr val="000000"/>
                  </a:outerShdw>
                </a:effectLst>
              </a:rPr>
              <a:t>時機</a:t>
            </a:r>
            <a:endParaRPr lang="zh-TW" altLang="en-US" sz="1800" b="1" dirty="0">
              <a:solidFill>
                <a:srgbClr val="FFFF00"/>
              </a:solidFill>
              <a:effectLst>
                <a:outerShdw blurRad="38100" dist="38100" dir="2700000" algn="tl">
                  <a:srgbClr val="000000"/>
                </a:outerShdw>
              </a:effectLst>
            </a:endParaRPr>
          </a:p>
        </p:txBody>
      </p:sp>
      <p:sp>
        <p:nvSpPr>
          <p:cNvPr id="683028" name="Rectangle 20"/>
          <p:cNvSpPr>
            <a:spLocks noChangeArrowheads="1"/>
          </p:cNvSpPr>
          <p:nvPr/>
        </p:nvSpPr>
        <p:spPr bwMode="auto">
          <a:xfrm>
            <a:off x="387739" y="4808351"/>
            <a:ext cx="1512887" cy="1799203"/>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通知內容</a:t>
            </a:r>
            <a:endParaRPr lang="en-US" altLang="zh-TW" sz="1800" dirty="0" smtClean="0">
              <a:solidFill>
                <a:srgbClr val="FFFF00"/>
              </a:solidFill>
              <a:effectLst>
                <a:outerShdw blurRad="38100" dist="38100" dir="2700000" algn="tl">
                  <a:srgbClr val="000000"/>
                </a:outerShdw>
              </a:effectLst>
            </a:endParaRPr>
          </a:p>
        </p:txBody>
      </p:sp>
      <p:sp>
        <p:nvSpPr>
          <p:cNvPr id="683029" name="Rectangle 21"/>
          <p:cNvSpPr>
            <a:spLocks noChangeArrowheads="1"/>
          </p:cNvSpPr>
          <p:nvPr/>
        </p:nvSpPr>
        <p:spPr bwMode="auto">
          <a:xfrm>
            <a:off x="384561" y="3815374"/>
            <a:ext cx="1512887" cy="992977"/>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通知方法</a:t>
            </a:r>
            <a:endParaRPr lang="zh-TW" altLang="en-US" sz="1800" b="1" dirty="0">
              <a:solidFill>
                <a:srgbClr val="FFFF00"/>
              </a:solidFill>
              <a:effectLst>
                <a:outerShdw blurRad="38100" dist="38100" dir="2700000" algn="tl">
                  <a:srgbClr val="000000"/>
                </a:outerShdw>
              </a:effectLst>
            </a:endParaRPr>
          </a:p>
        </p:txBody>
      </p:sp>
      <p:sp>
        <p:nvSpPr>
          <p:cNvPr id="2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盤後風險控管機制</a:t>
            </a:r>
            <a:endParaRPr lang="zh-TW" altLang="en-US" b="1" dirty="0">
              <a:solidFill>
                <a:srgbClr val="FFFF00"/>
              </a:solidFill>
              <a:effectLst>
                <a:outerShdw blurRad="38100" dist="38100" dir="2700000" algn="tl">
                  <a:srgbClr val="000000"/>
                </a:outerShdw>
              </a:effectLst>
            </a:endParaRPr>
          </a:p>
        </p:txBody>
      </p:sp>
      <p:sp>
        <p:nvSpPr>
          <p:cNvPr id="27" name="Rectangle 14"/>
          <p:cNvSpPr>
            <a:spLocks noChangeArrowheads="1"/>
          </p:cNvSpPr>
          <p:nvPr/>
        </p:nvSpPr>
        <p:spPr bwMode="auto">
          <a:xfrm>
            <a:off x="5321690" y="4808352"/>
            <a:ext cx="3419475" cy="1799202"/>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沖銷之結果</a:t>
            </a:r>
          </a:p>
        </p:txBody>
      </p:sp>
      <p:sp>
        <p:nvSpPr>
          <p:cNvPr id="28" name="Rectangle 14"/>
          <p:cNvSpPr>
            <a:spLocks noChangeArrowheads="1"/>
          </p:cNvSpPr>
          <p:nvPr/>
        </p:nvSpPr>
        <p:spPr bwMode="auto">
          <a:xfrm>
            <a:off x="1897448" y="1669177"/>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盤後保證金追繳</a:t>
            </a:r>
          </a:p>
        </p:txBody>
      </p:sp>
      <p:sp>
        <p:nvSpPr>
          <p:cNvPr id="29" name="Rectangle 14"/>
          <p:cNvSpPr>
            <a:spLocks noChangeArrowheads="1"/>
          </p:cNvSpPr>
          <p:nvPr/>
        </p:nvSpPr>
        <p:spPr bwMode="auto">
          <a:xfrm>
            <a:off x="5318512" y="1669178"/>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代為沖銷</a:t>
            </a:r>
            <a:r>
              <a:rPr lang="en-US" altLang="zh-TW" dirty="0" smtClean="0">
                <a:solidFill>
                  <a:srgbClr val="00FF00"/>
                </a:solidFill>
                <a:effectLst>
                  <a:outerShdw blurRad="38100" dist="38100" dir="2700000" algn="tl">
                    <a:srgbClr val="000000"/>
                  </a:outerShdw>
                </a:effectLst>
              </a:rPr>
              <a:t>-</a:t>
            </a:r>
            <a:r>
              <a:rPr lang="zh-TW" altLang="en-US" sz="1800" dirty="0" smtClean="0">
                <a:solidFill>
                  <a:srgbClr val="FFFF00"/>
                </a:solidFill>
                <a:effectLst>
                  <a:outerShdw blurRad="38100" dist="38100" dir="2700000" algn="tl">
                    <a:srgbClr val="000000"/>
                  </a:outerShdw>
                </a:effectLst>
              </a:rPr>
              <a:t>部分沖銷至原始保證金</a:t>
            </a:r>
          </a:p>
        </p:txBody>
      </p:sp>
      <p:sp>
        <p:nvSpPr>
          <p:cNvPr id="30" name="Rectangle 14"/>
          <p:cNvSpPr>
            <a:spLocks noChangeArrowheads="1"/>
          </p:cNvSpPr>
          <p:nvPr/>
        </p:nvSpPr>
        <p:spPr bwMode="auto">
          <a:xfrm>
            <a:off x="1899037" y="2100979"/>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以結算</a:t>
            </a:r>
            <a:r>
              <a:rPr lang="zh-TW" altLang="en-US" sz="1800" dirty="0" smtClean="0">
                <a:solidFill>
                  <a:srgbClr val="FFFF00"/>
                </a:solidFill>
                <a:effectLst>
                  <a:outerShdw blurRad="38100" dist="38100" dir="2700000" algn="tl">
                    <a:srgbClr val="000000"/>
                  </a:outerShdw>
                </a:effectLst>
              </a:rPr>
              <a:t>價格計算</a:t>
            </a:r>
            <a:endParaRPr lang="zh-TW" altLang="en-US" sz="1800" dirty="0" smtClean="0">
              <a:solidFill>
                <a:srgbClr val="FFFF00"/>
              </a:solidFill>
              <a:effectLst>
                <a:outerShdw blurRad="38100" dist="38100" dir="2700000" algn="tl">
                  <a:srgbClr val="000000"/>
                </a:outerShdw>
              </a:effectLst>
            </a:endParaRPr>
          </a:p>
        </p:txBody>
      </p:sp>
      <p:sp>
        <p:nvSpPr>
          <p:cNvPr id="31" name="Rectangle 14"/>
          <p:cNvSpPr>
            <a:spLocks noChangeArrowheads="1"/>
          </p:cNvSpPr>
          <p:nvPr/>
        </p:nvSpPr>
        <p:spPr bwMode="auto">
          <a:xfrm>
            <a:off x="5312533" y="2100980"/>
            <a:ext cx="3427043"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smtClean="0">
              <a:solidFill>
                <a:srgbClr val="FFFF00"/>
              </a:solidFill>
              <a:effectLst>
                <a:outerShdw blurRad="38100" dist="38100" dir="2700000" algn="tl">
                  <a:srgbClr val="000000"/>
                </a:outerShdw>
              </a:effectLst>
            </a:endParaRPr>
          </a:p>
        </p:txBody>
      </p:sp>
      <p:sp>
        <p:nvSpPr>
          <p:cNvPr id="32" name="Rectangle 17"/>
          <p:cNvSpPr>
            <a:spLocks noChangeArrowheads="1"/>
          </p:cNvSpPr>
          <p:nvPr/>
        </p:nvSpPr>
        <p:spPr bwMode="auto">
          <a:xfrm>
            <a:off x="386150" y="2108258"/>
            <a:ext cx="1512887" cy="43180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洗價原則</a:t>
            </a:r>
            <a:endParaRPr lang="zh-TW" altLang="en-US" sz="1800" b="1" dirty="0">
              <a:solidFill>
                <a:srgbClr val="FFFF00"/>
              </a:solidFill>
              <a:effectLst>
                <a:outerShdw blurRad="38100" dist="38100" dir="2700000" algn="tl">
                  <a:srgbClr val="000000"/>
                </a:outerShdw>
              </a:effectLst>
            </a:endParaRPr>
          </a:p>
        </p:txBody>
      </p:sp>
      <p:sp>
        <p:nvSpPr>
          <p:cNvPr id="33" name="Rectangle 14"/>
          <p:cNvSpPr>
            <a:spLocks noChangeArrowheads="1"/>
          </p:cNvSpPr>
          <p:nvPr/>
        </p:nvSpPr>
        <p:spPr bwMode="auto">
          <a:xfrm>
            <a:off x="1900626" y="2532780"/>
            <a:ext cx="3419475" cy="6081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所需維持保證金</a:t>
            </a:r>
          </a:p>
        </p:txBody>
      </p:sp>
      <p:sp>
        <p:nvSpPr>
          <p:cNvPr id="34" name="Rectangle 14"/>
          <p:cNvSpPr>
            <a:spLocks noChangeArrowheads="1"/>
          </p:cNvSpPr>
          <p:nvPr/>
        </p:nvSpPr>
        <p:spPr bwMode="auto">
          <a:xfrm>
            <a:off x="5321690" y="2532780"/>
            <a:ext cx="3419475" cy="6081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sz="1800" dirty="0" smtClean="0">
                <a:solidFill>
                  <a:srgbClr val="FFFF00"/>
                </a:solidFill>
                <a:effectLst>
                  <a:outerShdw blurRad="38100" dist="38100" dir="2700000" algn="tl">
                    <a:srgbClr val="000000"/>
                  </a:outerShdw>
                </a:effectLst>
              </a:rPr>
              <a:t>盤後保證金追繳未消除 且</a:t>
            </a:r>
            <a:endParaRPr lang="en-US" altLang="zh-TW" sz="1800" dirty="0" smtClean="0">
              <a:solidFill>
                <a:srgbClr val="FFFF00"/>
              </a:solidFill>
              <a:effectLst>
                <a:outerShdw blurRad="38100" dist="38100" dir="2700000" algn="tl">
                  <a:srgbClr val="000000"/>
                </a:outerShdw>
              </a:effectLst>
            </a:endParaRPr>
          </a:p>
          <a:p>
            <a:pPr>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所需原始保證金</a:t>
            </a:r>
            <a:endParaRPr lang="zh-TW" altLang="en-US" sz="1800" dirty="0">
              <a:solidFill>
                <a:srgbClr val="FFFF00"/>
              </a:solidFill>
              <a:effectLst>
                <a:outerShdw blurRad="38100" dist="38100" dir="2700000" algn="tl">
                  <a:srgbClr val="000000"/>
                </a:outerShdw>
              </a:effectLst>
            </a:endParaRPr>
          </a:p>
        </p:txBody>
      </p:sp>
      <p:sp>
        <p:nvSpPr>
          <p:cNvPr id="35" name="Rectangle 17"/>
          <p:cNvSpPr>
            <a:spLocks noChangeArrowheads="1"/>
          </p:cNvSpPr>
          <p:nvPr/>
        </p:nvSpPr>
        <p:spPr bwMode="auto">
          <a:xfrm>
            <a:off x="381760" y="2540058"/>
            <a:ext cx="1512887" cy="60091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條件</a:t>
            </a:r>
            <a:endParaRPr lang="zh-TW" altLang="en-US" sz="1800" b="1" dirty="0">
              <a:solidFill>
                <a:srgbClr val="FFFF00"/>
              </a:solidFill>
              <a:effectLst>
                <a:outerShdw blurRad="38100" dist="38100" dir="2700000" algn="tl">
                  <a:srgbClr val="000000"/>
                </a:outerShdw>
              </a:effectLst>
            </a:endParaRPr>
          </a:p>
        </p:txBody>
      </p:sp>
      <p:sp>
        <p:nvSpPr>
          <p:cNvPr id="36" name="Rectangle 14"/>
          <p:cNvSpPr>
            <a:spLocks noChangeArrowheads="1"/>
          </p:cNvSpPr>
          <p:nvPr/>
        </p:nvSpPr>
        <p:spPr bwMode="auto">
          <a:xfrm>
            <a:off x="1900626" y="3140766"/>
            <a:ext cx="3419475" cy="68226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依與客戶約定之時間</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en-US" altLang="zh-TW" sz="1800" dirty="0" smtClean="0">
                <a:solidFill>
                  <a:srgbClr val="FFFF00"/>
                </a:solidFill>
                <a:effectLst>
                  <a:outerShdw blurRad="38100" dist="38100" dir="2700000" algn="tl">
                    <a:srgbClr val="000000"/>
                  </a:outerShdw>
                </a:effectLst>
              </a:rPr>
              <a:t>(</a:t>
            </a:r>
            <a:r>
              <a:rPr lang="zh-TW" altLang="en-US" sz="1800" dirty="0" smtClean="0">
                <a:solidFill>
                  <a:srgbClr val="FFFF00"/>
                </a:solidFill>
                <a:effectLst>
                  <a:outerShdw blurRad="38100" dist="38100" dir="2700000" algn="tl">
                    <a:srgbClr val="000000"/>
                  </a:outerShdw>
                </a:effectLst>
              </a:rPr>
              <a:t>最遲不得晚於次日中午</a:t>
            </a:r>
            <a:r>
              <a:rPr lang="en-US" altLang="zh-TW" sz="1800" dirty="0" smtClean="0">
                <a:solidFill>
                  <a:srgbClr val="FFFF00"/>
                </a:solidFill>
                <a:effectLst>
                  <a:outerShdw blurRad="38100" dist="38100" dir="2700000" algn="tl">
                    <a:srgbClr val="000000"/>
                  </a:outerShdw>
                </a:effectLst>
              </a:rPr>
              <a:t>12</a:t>
            </a:r>
            <a:r>
              <a:rPr lang="zh-TW" altLang="en-US" sz="1800" dirty="0" smtClean="0">
                <a:solidFill>
                  <a:srgbClr val="FFFF00"/>
                </a:solidFill>
                <a:effectLst>
                  <a:outerShdw blurRad="38100" dist="38100" dir="2700000" algn="tl">
                    <a:srgbClr val="000000"/>
                  </a:outerShdw>
                </a:effectLst>
              </a:rPr>
              <a:t>時</a:t>
            </a:r>
            <a:r>
              <a:rPr lang="en-US" altLang="zh-TW" sz="1800" dirty="0" smtClean="0">
                <a:solidFill>
                  <a:srgbClr val="FFFF00"/>
                </a:solidFill>
                <a:effectLst>
                  <a:outerShdw blurRad="38100" dist="38100" dir="2700000" algn="tl">
                    <a:srgbClr val="000000"/>
                  </a:outerShdw>
                </a:effectLst>
              </a:rPr>
              <a:t>)</a:t>
            </a:r>
            <a:endParaRPr lang="zh-TW" altLang="en-US" sz="1800" dirty="0" smtClean="0">
              <a:solidFill>
                <a:srgbClr val="FFFF00"/>
              </a:solidFill>
              <a:effectLst>
                <a:outerShdw blurRad="38100" dist="38100" dir="2700000" algn="tl">
                  <a:srgbClr val="000000"/>
                </a:outerShdw>
              </a:effectLst>
            </a:endParaRPr>
          </a:p>
        </p:txBody>
      </p:sp>
      <p:sp>
        <p:nvSpPr>
          <p:cNvPr id="37" name="Rectangle 14"/>
          <p:cNvSpPr>
            <a:spLocks noChangeArrowheads="1"/>
          </p:cNvSpPr>
          <p:nvPr/>
        </p:nvSpPr>
        <p:spPr bwMode="auto">
          <a:xfrm>
            <a:off x="5321690" y="3139219"/>
            <a:ext cx="3419475" cy="68386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sz="1800" dirty="0">
                <a:solidFill>
                  <a:srgbClr val="FFFF00"/>
                </a:solidFill>
                <a:effectLst>
                  <a:outerShdw blurRad="38100" dist="38100" dir="2700000" algn="tl">
                    <a:srgbClr val="000000"/>
                  </a:outerShdw>
                </a:effectLst>
              </a:rPr>
              <a:t>達所訂條件時開始進行沖銷</a:t>
            </a:r>
            <a:r>
              <a:rPr lang="zh-TW" altLang="en-US" sz="1800" dirty="0" smtClean="0">
                <a:solidFill>
                  <a:srgbClr val="FFFF00"/>
                </a:solidFill>
                <a:effectLst>
                  <a:outerShdw blurRad="38100" dist="38100" dir="2700000" algn="tl">
                    <a:srgbClr val="000000"/>
                  </a:outerShdw>
                </a:effectLst>
              </a:rPr>
              <a:t>程序</a:t>
            </a:r>
            <a:endParaRPr lang="en-US" altLang="zh-TW" sz="1800" dirty="0" smtClean="0">
              <a:solidFill>
                <a:srgbClr val="FFFF00"/>
              </a:solidFill>
              <a:effectLst>
                <a:outerShdw blurRad="38100" dist="38100" dir="2700000" algn="tl">
                  <a:srgbClr val="000000"/>
                </a:outerShdw>
              </a:effectLst>
            </a:endParaRPr>
          </a:p>
          <a:p>
            <a:pPr>
              <a:defRPr/>
            </a:pPr>
            <a:r>
              <a:rPr lang="zh-TW" altLang="en-US" sz="1800" dirty="0" smtClean="0">
                <a:solidFill>
                  <a:srgbClr val="FFFF00"/>
                </a:solidFill>
                <a:effectLst>
                  <a:outerShdw blurRad="38100" dist="38100" dir="2700000" algn="tl">
                    <a:srgbClr val="000000"/>
                  </a:outerShdw>
                </a:effectLst>
              </a:rPr>
              <a:t>沖銷後再為通知</a:t>
            </a:r>
          </a:p>
        </p:txBody>
      </p:sp>
      <p:sp>
        <p:nvSpPr>
          <p:cNvPr id="38" name="Rectangle 14"/>
          <p:cNvSpPr>
            <a:spLocks noChangeArrowheads="1"/>
          </p:cNvSpPr>
          <p:nvPr/>
        </p:nvSpPr>
        <p:spPr bwMode="auto">
          <a:xfrm>
            <a:off x="1893058" y="3823078"/>
            <a:ext cx="3419475" cy="985273"/>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60"/>
              </a:lnSpc>
              <a:defRPr/>
            </a:pPr>
            <a:r>
              <a:rPr lang="zh-TW" altLang="en-US" sz="1800" dirty="0">
                <a:solidFill>
                  <a:srgbClr val="FFFF00"/>
                </a:solidFill>
                <a:effectLst>
                  <a:outerShdw blurRad="38100" dist="38100" dir="2700000" algn="tl">
                    <a:srgbClr val="000000"/>
                  </a:outerShdw>
                </a:effectLst>
              </a:rPr>
              <a:t>電話、簡訊、符合電子簽章</a:t>
            </a:r>
            <a:r>
              <a:rPr lang="zh-TW" altLang="en-US" sz="1800" dirty="0" smtClean="0">
                <a:solidFill>
                  <a:srgbClr val="FFFF00"/>
                </a:solidFill>
                <a:effectLst>
                  <a:outerShdw blurRad="38100" dist="38100" dir="2700000" algn="tl">
                    <a:srgbClr val="000000"/>
                  </a:outerShdw>
                </a:effectLst>
              </a:rPr>
              <a:t>功能</a:t>
            </a:r>
            <a:endParaRPr lang="en-US" altLang="zh-TW" sz="1800" dirty="0" smtClean="0">
              <a:solidFill>
                <a:srgbClr val="FFFF00"/>
              </a:solidFill>
              <a:effectLst>
                <a:outerShdw blurRad="38100" dist="38100" dir="2700000" algn="tl">
                  <a:srgbClr val="000000"/>
                </a:outerShdw>
              </a:effectLst>
            </a:endParaRPr>
          </a:p>
          <a:p>
            <a:pPr>
              <a:lnSpc>
                <a:spcPts val="2160"/>
              </a:lnSpc>
              <a:defRPr/>
            </a:pPr>
            <a:r>
              <a:rPr lang="zh-TW" altLang="en-US" sz="1800" dirty="0" smtClean="0">
                <a:solidFill>
                  <a:srgbClr val="FFFF00"/>
                </a:solidFill>
                <a:effectLst>
                  <a:outerShdw blurRad="38100" dist="38100" dir="2700000" algn="tl">
                    <a:srgbClr val="000000"/>
                  </a:outerShdw>
                </a:effectLst>
              </a:rPr>
              <a:t>之</a:t>
            </a:r>
            <a:r>
              <a:rPr lang="zh-TW" altLang="en-US" sz="1800" dirty="0">
                <a:solidFill>
                  <a:srgbClr val="FFFF00"/>
                </a:solidFill>
                <a:effectLst>
                  <a:outerShdw blurRad="38100" dist="38100" dir="2700000" algn="tl">
                    <a:srgbClr val="000000"/>
                  </a:outerShdw>
                </a:effectLst>
              </a:rPr>
              <a:t>電子郵件或其他交易人</a:t>
            </a:r>
            <a:r>
              <a:rPr lang="zh-TW" altLang="en-US" sz="1800" dirty="0" smtClean="0">
                <a:solidFill>
                  <a:srgbClr val="FFFF00"/>
                </a:solidFill>
                <a:effectLst>
                  <a:outerShdw blurRad="38100" dist="38100" dir="2700000" algn="tl">
                    <a:srgbClr val="000000"/>
                  </a:outerShdw>
                </a:effectLst>
              </a:rPr>
              <a:t>指定之</a:t>
            </a:r>
            <a:endParaRPr lang="en-US" altLang="zh-TW" sz="1800" dirty="0" smtClean="0">
              <a:solidFill>
                <a:srgbClr val="FFFF00"/>
              </a:solidFill>
              <a:effectLst>
                <a:outerShdw blurRad="38100" dist="38100" dir="2700000" algn="tl">
                  <a:srgbClr val="000000"/>
                </a:outerShdw>
              </a:effectLst>
            </a:endParaRPr>
          </a:p>
          <a:p>
            <a:pPr>
              <a:lnSpc>
                <a:spcPts val="2160"/>
              </a:lnSpc>
              <a:defRPr/>
            </a:pPr>
            <a:r>
              <a:rPr lang="zh-TW" altLang="en-US" sz="1800" dirty="0" smtClean="0">
                <a:solidFill>
                  <a:srgbClr val="FFFF00"/>
                </a:solidFill>
                <a:effectLst>
                  <a:outerShdw blurRad="38100" dist="38100" dir="2700000" algn="tl">
                    <a:srgbClr val="000000"/>
                  </a:outerShdw>
                </a:effectLst>
              </a:rPr>
              <a:t>方式</a:t>
            </a:r>
            <a:r>
              <a:rPr lang="zh-TW" altLang="en-US" sz="1800" dirty="0">
                <a:solidFill>
                  <a:srgbClr val="FFFF00"/>
                </a:solidFill>
                <a:effectLst>
                  <a:outerShdw blurRad="38100" dist="38100" dir="2700000" algn="tl">
                    <a:srgbClr val="000000"/>
                  </a:outerShdw>
                </a:effectLst>
              </a:rPr>
              <a:t>為之</a:t>
            </a:r>
            <a:endParaRPr lang="zh-TW" altLang="en-US" sz="1800" dirty="0" smtClean="0">
              <a:solidFill>
                <a:srgbClr val="FFFF00"/>
              </a:solidFill>
              <a:effectLst>
                <a:outerShdw blurRad="38100" dist="38100" dir="2700000" algn="tl">
                  <a:srgbClr val="000000"/>
                </a:outerShdw>
              </a:effectLst>
            </a:endParaRPr>
          </a:p>
        </p:txBody>
      </p:sp>
      <p:sp>
        <p:nvSpPr>
          <p:cNvPr id="39" name="Rectangle 14"/>
          <p:cNvSpPr>
            <a:spLocks noChangeArrowheads="1"/>
          </p:cNvSpPr>
          <p:nvPr/>
        </p:nvSpPr>
        <p:spPr bwMode="auto">
          <a:xfrm>
            <a:off x="5314122" y="3823080"/>
            <a:ext cx="3419475" cy="985272"/>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買賣報告書</a:t>
            </a:r>
          </a:p>
        </p:txBody>
      </p:sp>
    </p:spTree>
    <p:extLst>
      <p:ext uri="{BB962C8B-B14F-4D97-AF65-F5344CB8AC3E}">
        <p14:creationId xmlns:p14="http://schemas.microsoft.com/office/powerpoint/2010/main" val="1614749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22" name="Rectangle 14"/>
          <p:cNvSpPr>
            <a:spLocks noChangeArrowheads="1"/>
          </p:cNvSpPr>
          <p:nvPr/>
        </p:nvSpPr>
        <p:spPr bwMode="auto">
          <a:xfrm>
            <a:off x="1878299" y="5003823"/>
            <a:ext cx="3419475" cy="158951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00"/>
              </a:lnSpc>
              <a:defRPr/>
            </a:pPr>
            <a:r>
              <a:rPr lang="zh-TW" altLang="en-US" sz="1800" dirty="0" smtClean="0">
                <a:solidFill>
                  <a:srgbClr val="FFFF00"/>
                </a:solidFill>
                <a:effectLst>
                  <a:outerShdw blurRad="38100" dist="38100" dir="2700000" algn="tl">
                    <a:srgbClr val="000000"/>
                  </a:outerShdw>
                </a:effectLst>
              </a:rPr>
              <a:t>無</a:t>
            </a:r>
          </a:p>
        </p:txBody>
      </p:sp>
      <p:sp>
        <p:nvSpPr>
          <p:cNvPr id="683025" name="Rectangle 17"/>
          <p:cNvSpPr>
            <a:spLocks noChangeArrowheads="1"/>
          </p:cNvSpPr>
          <p:nvPr/>
        </p:nvSpPr>
        <p:spPr bwMode="auto">
          <a:xfrm>
            <a:off x="386150" y="1655736"/>
            <a:ext cx="1512887" cy="43908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機制</a:t>
            </a:r>
            <a:endParaRPr lang="zh-TW" altLang="en-US" sz="1800" b="1" dirty="0">
              <a:solidFill>
                <a:srgbClr val="FFFF00"/>
              </a:solidFill>
              <a:effectLst>
                <a:outerShdw blurRad="38100" dist="38100" dir="2700000" algn="tl">
                  <a:srgbClr val="000000"/>
                </a:outerShdw>
              </a:effectLst>
            </a:endParaRPr>
          </a:p>
        </p:txBody>
      </p:sp>
      <p:sp>
        <p:nvSpPr>
          <p:cNvPr id="683027" name="Rectangle 19"/>
          <p:cNvSpPr>
            <a:spLocks noChangeArrowheads="1"/>
          </p:cNvSpPr>
          <p:nvPr/>
        </p:nvSpPr>
        <p:spPr bwMode="auto">
          <a:xfrm>
            <a:off x="386150" y="2960427"/>
            <a:ext cx="1512887" cy="419591"/>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條件</a:t>
            </a:r>
            <a:endParaRPr lang="zh-TW" altLang="en-US" sz="1800" b="1" dirty="0">
              <a:solidFill>
                <a:srgbClr val="FFFF00"/>
              </a:solidFill>
              <a:effectLst>
                <a:outerShdw blurRad="38100" dist="38100" dir="2700000" algn="tl">
                  <a:srgbClr val="000000"/>
                </a:outerShdw>
              </a:effectLst>
            </a:endParaRPr>
          </a:p>
        </p:txBody>
      </p:sp>
      <p:sp>
        <p:nvSpPr>
          <p:cNvPr id="683028" name="Rectangle 20"/>
          <p:cNvSpPr>
            <a:spLocks noChangeArrowheads="1"/>
          </p:cNvSpPr>
          <p:nvPr/>
        </p:nvSpPr>
        <p:spPr bwMode="auto">
          <a:xfrm>
            <a:off x="365412" y="5003823"/>
            <a:ext cx="1512887" cy="158952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通知內容</a:t>
            </a:r>
            <a:endParaRPr lang="en-US" altLang="zh-TW" sz="1800" dirty="0" smtClean="0">
              <a:solidFill>
                <a:srgbClr val="FFFF00"/>
              </a:solidFill>
              <a:effectLst>
                <a:outerShdw blurRad="38100" dist="38100" dir="2700000" algn="tl">
                  <a:srgbClr val="000000"/>
                </a:outerShdw>
              </a:effectLst>
            </a:endParaRPr>
          </a:p>
        </p:txBody>
      </p:sp>
      <p:sp>
        <p:nvSpPr>
          <p:cNvPr id="683029" name="Rectangle 21"/>
          <p:cNvSpPr>
            <a:spLocks noChangeArrowheads="1"/>
          </p:cNvSpPr>
          <p:nvPr/>
        </p:nvSpPr>
        <p:spPr bwMode="auto">
          <a:xfrm>
            <a:off x="374701" y="4214968"/>
            <a:ext cx="1512887" cy="788855"/>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通知方法</a:t>
            </a:r>
            <a:endParaRPr lang="zh-TW" altLang="en-US" sz="1800" b="1" dirty="0">
              <a:solidFill>
                <a:srgbClr val="FFFF00"/>
              </a:solidFill>
              <a:effectLst>
                <a:outerShdw blurRad="38100" dist="38100" dir="2700000" algn="tl">
                  <a:srgbClr val="000000"/>
                </a:outerShdw>
              </a:effectLst>
            </a:endParaRPr>
          </a:p>
        </p:txBody>
      </p:sp>
      <p:sp>
        <p:nvSpPr>
          <p:cNvPr id="2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夜盤風險控管機制</a:t>
            </a:r>
            <a:endParaRPr lang="zh-TW" altLang="en-US" b="1" dirty="0">
              <a:solidFill>
                <a:srgbClr val="FFFF00"/>
              </a:solidFill>
              <a:effectLst>
                <a:outerShdw blurRad="38100" dist="38100" dir="2700000" algn="tl">
                  <a:srgbClr val="000000"/>
                </a:outerShdw>
              </a:effectLst>
            </a:endParaRPr>
          </a:p>
        </p:txBody>
      </p:sp>
      <p:sp>
        <p:nvSpPr>
          <p:cNvPr id="27" name="Rectangle 14"/>
          <p:cNvSpPr>
            <a:spLocks noChangeArrowheads="1"/>
          </p:cNvSpPr>
          <p:nvPr/>
        </p:nvSpPr>
        <p:spPr bwMode="auto">
          <a:xfrm>
            <a:off x="5299363" y="5003824"/>
            <a:ext cx="3419475" cy="1589520"/>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200"/>
              </a:lnSpc>
              <a:defRPr/>
            </a:pPr>
            <a:r>
              <a:rPr lang="zh-TW" altLang="en-US" sz="1800" dirty="0">
                <a:solidFill>
                  <a:srgbClr val="FFFF00"/>
                </a:solidFill>
                <a:effectLst>
                  <a:outerShdw blurRad="38100" dist="38100" dir="2700000" algn="tl">
                    <a:srgbClr val="000000"/>
                  </a:outerShdw>
                </a:effectLst>
              </a:rPr>
              <a:t>「您帳戶權益數已低於部位所需</a:t>
            </a:r>
          </a:p>
          <a:p>
            <a:pPr>
              <a:lnSpc>
                <a:spcPts val="2200"/>
              </a:lnSpc>
              <a:defRPr/>
            </a:pPr>
            <a:r>
              <a:rPr lang="zh-TW" altLang="en-US" sz="1800" dirty="0">
                <a:solidFill>
                  <a:srgbClr val="FFFF00"/>
                </a:solidFill>
                <a:effectLst>
                  <a:outerShdw blurRad="38100" dist="38100" dir="2700000" algn="tl">
                    <a:srgbClr val="000000"/>
                  </a:outerShdw>
                </a:effectLst>
              </a:rPr>
              <a:t>維持保證金，請儘速補足至原始</a:t>
            </a:r>
          </a:p>
          <a:p>
            <a:pPr>
              <a:lnSpc>
                <a:spcPts val="2200"/>
              </a:lnSpc>
              <a:defRPr/>
            </a:pPr>
            <a:r>
              <a:rPr lang="zh-TW" altLang="en-US" sz="1800" dirty="0">
                <a:solidFill>
                  <a:srgbClr val="FFFF00"/>
                </a:solidFill>
                <a:effectLst>
                  <a:outerShdw blurRad="38100" dist="38100" dir="2700000" algn="tl">
                    <a:srgbClr val="000000"/>
                  </a:outerShdw>
                </a:effectLst>
              </a:rPr>
              <a:t>保證金並注意權益數變化，當風</a:t>
            </a:r>
          </a:p>
          <a:p>
            <a:pPr>
              <a:lnSpc>
                <a:spcPts val="2200"/>
              </a:lnSpc>
              <a:defRPr/>
            </a:pPr>
            <a:r>
              <a:rPr lang="zh-TW" altLang="en-US" sz="1800" dirty="0">
                <a:solidFill>
                  <a:srgbClr val="FFFF00"/>
                </a:solidFill>
                <a:effectLst>
                  <a:outerShdw blurRad="38100" dist="38100" dir="2700000" algn="tl">
                    <a:srgbClr val="000000"/>
                  </a:outerShdw>
                </a:effectLst>
              </a:rPr>
              <a:t>險</a:t>
            </a:r>
            <a:r>
              <a:rPr lang="zh-TW" altLang="en-US" sz="1800" dirty="0" smtClean="0">
                <a:solidFill>
                  <a:srgbClr val="FFFF00"/>
                </a:solidFill>
                <a:effectLst>
                  <a:outerShdw blurRad="38100" dist="38100" dir="2700000" algn="tl">
                    <a:srgbClr val="000000"/>
                  </a:outerShdw>
                </a:effectLst>
              </a:rPr>
              <a:t>指標達約定</a:t>
            </a:r>
            <a:r>
              <a:rPr lang="zh-TW" altLang="en-US" sz="1800" dirty="0">
                <a:solidFill>
                  <a:srgbClr val="FFFF00"/>
                </a:solidFill>
                <a:effectLst>
                  <a:outerShdw blurRad="38100" dist="38100" dir="2700000" algn="tl">
                    <a:srgbClr val="000000"/>
                  </a:outerShdw>
                </a:effectLst>
              </a:rPr>
              <a:t>代沖銷條件時</a:t>
            </a:r>
            <a:r>
              <a:rPr lang="zh-TW" altLang="en-US" sz="1800" dirty="0" smtClean="0">
                <a:solidFill>
                  <a:srgbClr val="FFFF00"/>
                </a:solidFill>
                <a:effectLst>
                  <a:outerShdw blurRad="38100" dist="38100" dir="2700000" algn="tl">
                    <a:srgbClr val="000000"/>
                  </a:outerShdw>
                </a:effectLst>
              </a:rPr>
              <a:t>，將</a:t>
            </a:r>
            <a:endParaRPr lang="zh-TW" altLang="en-US" sz="1800" dirty="0">
              <a:solidFill>
                <a:srgbClr val="FFFF00"/>
              </a:solidFill>
              <a:effectLst>
                <a:outerShdw blurRad="38100" dist="38100" dir="2700000" algn="tl">
                  <a:srgbClr val="000000"/>
                </a:outerShdw>
              </a:effectLst>
            </a:endParaRPr>
          </a:p>
          <a:p>
            <a:pPr>
              <a:lnSpc>
                <a:spcPts val="2200"/>
              </a:lnSpc>
              <a:defRPr/>
            </a:pPr>
            <a:r>
              <a:rPr lang="zh-TW" altLang="en-US" sz="1800" dirty="0" smtClean="0">
                <a:solidFill>
                  <a:srgbClr val="FFFF00"/>
                </a:solidFill>
                <a:effectLst>
                  <a:outerShdw blurRad="38100" dist="38100" dir="2700000" algn="tl">
                    <a:srgbClr val="000000"/>
                  </a:outerShdw>
                </a:effectLst>
              </a:rPr>
              <a:t>開始</a:t>
            </a:r>
            <a:r>
              <a:rPr lang="zh-TW" altLang="en-US" sz="1800" dirty="0">
                <a:solidFill>
                  <a:srgbClr val="FFFF00"/>
                </a:solidFill>
                <a:effectLst>
                  <a:outerShdw blurRad="38100" dist="38100" dir="2700000" algn="tl">
                    <a:srgbClr val="000000"/>
                  </a:outerShdw>
                </a:effectLst>
              </a:rPr>
              <a:t>執行代沖銷程序」</a:t>
            </a:r>
          </a:p>
        </p:txBody>
      </p:sp>
      <p:sp>
        <p:nvSpPr>
          <p:cNvPr id="28" name="Rectangle 14"/>
          <p:cNvSpPr>
            <a:spLocks noChangeArrowheads="1"/>
          </p:cNvSpPr>
          <p:nvPr/>
        </p:nvSpPr>
        <p:spPr bwMode="auto">
          <a:xfrm>
            <a:off x="1899037" y="1655735"/>
            <a:ext cx="6843717"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高  風  險  帳  戶  通  知</a:t>
            </a:r>
          </a:p>
        </p:txBody>
      </p:sp>
      <p:sp>
        <p:nvSpPr>
          <p:cNvPr id="30" name="Rectangle 14"/>
          <p:cNvSpPr>
            <a:spLocks noChangeArrowheads="1"/>
          </p:cNvSpPr>
          <p:nvPr/>
        </p:nvSpPr>
        <p:spPr bwMode="auto">
          <a:xfrm>
            <a:off x="1900626" y="2087537"/>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1800" dirty="0" smtClean="0">
                <a:solidFill>
                  <a:srgbClr val="00FF00"/>
                </a:solidFill>
                <a:effectLst>
                  <a:outerShdw blurRad="38100" dist="38100" dir="2700000" algn="tl">
                    <a:srgbClr val="000000"/>
                  </a:outerShdw>
                </a:effectLst>
              </a:rPr>
              <a:t>豁免代為沖銷之商品</a:t>
            </a:r>
          </a:p>
        </p:txBody>
      </p:sp>
      <p:sp>
        <p:nvSpPr>
          <p:cNvPr id="31" name="Rectangle 14"/>
          <p:cNvSpPr>
            <a:spLocks noChangeArrowheads="1"/>
          </p:cNvSpPr>
          <p:nvPr/>
        </p:nvSpPr>
        <p:spPr bwMode="auto">
          <a:xfrm>
            <a:off x="5321690" y="2087538"/>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1800" dirty="0" smtClean="0">
                <a:solidFill>
                  <a:srgbClr val="00FF00"/>
                </a:solidFill>
                <a:effectLst>
                  <a:outerShdw blurRad="38100" dist="38100" dir="2700000" algn="tl">
                    <a:srgbClr val="000000"/>
                  </a:outerShdw>
                </a:effectLst>
              </a:rPr>
              <a:t>非豁免代為沖銷之商品</a:t>
            </a:r>
          </a:p>
        </p:txBody>
      </p:sp>
      <p:sp>
        <p:nvSpPr>
          <p:cNvPr id="32" name="Rectangle 17"/>
          <p:cNvSpPr>
            <a:spLocks noChangeArrowheads="1"/>
          </p:cNvSpPr>
          <p:nvPr/>
        </p:nvSpPr>
        <p:spPr bwMode="auto">
          <a:xfrm>
            <a:off x="387739" y="2094816"/>
            <a:ext cx="1512887" cy="43180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b="1" dirty="0" smtClean="0">
                <a:solidFill>
                  <a:srgbClr val="FFFF00"/>
                </a:solidFill>
                <a:effectLst>
                  <a:outerShdw blurRad="38100" dist="38100" dir="2700000" algn="tl">
                    <a:srgbClr val="000000"/>
                  </a:outerShdw>
                </a:effectLst>
              </a:rPr>
              <a:t>商品區分</a:t>
            </a:r>
            <a:endParaRPr lang="zh-TW" altLang="en-US" sz="1800" b="1" dirty="0">
              <a:solidFill>
                <a:srgbClr val="FFFF00"/>
              </a:solidFill>
              <a:effectLst>
                <a:outerShdw blurRad="38100" dist="38100" dir="2700000" algn="tl">
                  <a:srgbClr val="000000"/>
                </a:outerShdw>
              </a:effectLst>
            </a:endParaRPr>
          </a:p>
        </p:txBody>
      </p:sp>
      <p:sp>
        <p:nvSpPr>
          <p:cNvPr id="33" name="Rectangle 14"/>
          <p:cNvSpPr>
            <a:spLocks noChangeArrowheads="1"/>
          </p:cNvSpPr>
          <p:nvPr/>
        </p:nvSpPr>
        <p:spPr bwMode="auto">
          <a:xfrm>
            <a:off x="1902215" y="2519339"/>
            <a:ext cx="3421064" cy="4410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smtClean="0">
              <a:solidFill>
                <a:srgbClr val="FFFF00"/>
              </a:solidFill>
              <a:effectLst>
                <a:outerShdw blurRad="38100" dist="38100" dir="2700000" algn="tl">
                  <a:srgbClr val="000000"/>
                </a:outerShdw>
              </a:effectLst>
            </a:endParaRPr>
          </a:p>
        </p:txBody>
      </p:sp>
      <p:sp>
        <p:nvSpPr>
          <p:cNvPr id="34" name="Rectangle 14"/>
          <p:cNvSpPr>
            <a:spLocks noChangeArrowheads="1"/>
          </p:cNvSpPr>
          <p:nvPr/>
        </p:nvSpPr>
        <p:spPr bwMode="auto">
          <a:xfrm>
            <a:off x="5323279" y="2519338"/>
            <a:ext cx="3419475" cy="44108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a:solidFill>
                <a:srgbClr val="FFFF00"/>
              </a:solidFill>
              <a:effectLst>
                <a:outerShdw blurRad="38100" dist="38100" dir="2700000" algn="tl">
                  <a:srgbClr val="000000"/>
                </a:outerShdw>
              </a:effectLst>
            </a:endParaRPr>
          </a:p>
        </p:txBody>
      </p:sp>
      <p:sp>
        <p:nvSpPr>
          <p:cNvPr id="35" name="Rectangle 17"/>
          <p:cNvSpPr>
            <a:spLocks noChangeArrowheads="1"/>
          </p:cNvSpPr>
          <p:nvPr/>
        </p:nvSpPr>
        <p:spPr bwMode="auto">
          <a:xfrm>
            <a:off x="383349" y="2526616"/>
            <a:ext cx="1512887" cy="433812"/>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洗價原則</a:t>
            </a:r>
            <a:endParaRPr lang="zh-TW" altLang="en-US" sz="1800" b="1" dirty="0">
              <a:solidFill>
                <a:srgbClr val="FFFF00"/>
              </a:solidFill>
              <a:effectLst>
                <a:outerShdw blurRad="38100" dist="38100" dir="2700000" algn="tl">
                  <a:srgbClr val="000000"/>
                </a:outerShdw>
              </a:effectLst>
            </a:endParaRPr>
          </a:p>
        </p:txBody>
      </p:sp>
      <p:sp>
        <p:nvSpPr>
          <p:cNvPr id="36" name="Rectangle 14"/>
          <p:cNvSpPr>
            <a:spLocks noChangeArrowheads="1"/>
          </p:cNvSpPr>
          <p:nvPr/>
        </p:nvSpPr>
        <p:spPr bwMode="auto">
          <a:xfrm>
            <a:off x="1896236" y="2960427"/>
            <a:ext cx="3419475" cy="41573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無</a:t>
            </a:r>
          </a:p>
        </p:txBody>
      </p:sp>
      <p:sp>
        <p:nvSpPr>
          <p:cNvPr id="37" name="Rectangle 14"/>
          <p:cNvSpPr>
            <a:spLocks noChangeArrowheads="1"/>
          </p:cNvSpPr>
          <p:nvPr/>
        </p:nvSpPr>
        <p:spPr bwMode="auto">
          <a:xfrm>
            <a:off x="5317300" y="2960428"/>
            <a:ext cx="3419475" cy="41573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所需維持保證金</a:t>
            </a:r>
          </a:p>
        </p:txBody>
      </p:sp>
      <p:sp>
        <p:nvSpPr>
          <p:cNvPr id="38" name="Rectangle 14"/>
          <p:cNvSpPr>
            <a:spLocks noChangeArrowheads="1"/>
          </p:cNvSpPr>
          <p:nvPr/>
        </p:nvSpPr>
        <p:spPr bwMode="auto">
          <a:xfrm>
            <a:off x="1883198" y="4221088"/>
            <a:ext cx="3419475" cy="782735"/>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60"/>
              </a:lnSpc>
              <a:defRPr/>
            </a:pPr>
            <a:r>
              <a:rPr lang="zh-TW" altLang="en-US" sz="1800" dirty="0" smtClean="0">
                <a:solidFill>
                  <a:srgbClr val="FFFF00"/>
                </a:solidFill>
                <a:effectLst>
                  <a:outerShdw blurRad="38100" dist="38100" dir="2700000" algn="tl">
                    <a:srgbClr val="000000"/>
                  </a:outerShdw>
                </a:effectLst>
              </a:rPr>
              <a:t>無</a:t>
            </a:r>
          </a:p>
        </p:txBody>
      </p:sp>
      <p:sp>
        <p:nvSpPr>
          <p:cNvPr id="39" name="Rectangle 14"/>
          <p:cNvSpPr>
            <a:spLocks noChangeArrowheads="1"/>
          </p:cNvSpPr>
          <p:nvPr/>
        </p:nvSpPr>
        <p:spPr bwMode="auto">
          <a:xfrm>
            <a:off x="5304262" y="4221090"/>
            <a:ext cx="3419475" cy="782733"/>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00"/>
              </a:lnSpc>
              <a:defRPr/>
            </a:pPr>
            <a:r>
              <a:rPr lang="zh-TW" altLang="en-US" sz="1800" dirty="0">
                <a:solidFill>
                  <a:srgbClr val="FFFF00"/>
                </a:solidFill>
                <a:effectLst>
                  <a:outerShdw blurRad="38100" dist="38100" dir="2700000" algn="tl">
                    <a:srgbClr val="000000"/>
                  </a:outerShdw>
                </a:effectLst>
              </a:rPr>
              <a:t>當面、電話、簡訊</a:t>
            </a:r>
            <a:r>
              <a:rPr lang="zh-TW" altLang="en-US" sz="1800" dirty="0" smtClean="0">
                <a:solidFill>
                  <a:srgbClr val="FFFF00"/>
                </a:solidFill>
                <a:effectLst>
                  <a:outerShdw blurRad="38100" dist="38100" dir="2700000" algn="tl">
                    <a:srgbClr val="000000"/>
                  </a:outerShdw>
                </a:effectLst>
              </a:rPr>
              <a:t>、電子郵件或</a:t>
            </a:r>
            <a:endParaRPr lang="en-US" altLang="zh-TW" sz="1800" dirty="0" smtClean="0">
              <a:solidFill>
                <a:srgbClr val="FFFF00"/>
              </a:solidFill>
              <a:effectLst>
                <a:outerShdw blurRad="38100" dist="38100" dir="2700000" algn="tl">
                  <a:srgbClr val="000000"/>
                </a:outerShdw>
              </a:effectLst>
            </a:endParaRPr>
          </a:p>
          <a:p>
            <a:pPr>
              <a:lnSpc>
                <a:spcPts val="2100"/>
              </a:lnSpc>
              <a:defRPr/>
            </a:pPr>
            <a:r>
              <a:rPr lang="zh-TW" altLang="en-US" sz="1800" dirty="0" smtClean="0">
                <a:solidFill>
                  <a:srgbClr val="FFFF00"/>
                </a:solidFill>
                <a:effectLst>
                  <a:outerShdw blurRad="38100" dist="38100" dir="2700000" algn="tl">
                    <a:srgbClr val="000000"/>
                  </a:outerShdw>
                </a:effectLst>
              </a:rPr>
              <a:t>其他交易人指定之方式</a:t>
            </a:r>
            <a:endParaRPr lang="zh-TW" altLang="en-US" sz="1800" dirty="0">
              <a:solidFill>
                <a:srgbClr val="FFFF00"/>
              </a:solidFill>
              <a:effectLst>
                <a:outerShdw blurRad="38100" dist="38100" dir="2700000" algn="tl">
                  <a:srgbClr val="000000"/>
                </a:outerShdw>
              </a:effectLst>
            </a:endParaRPr>
          </a:p>
        </p:txBody>
      </p:sp>
      <p:sp>
        <p:nvSpPr>
          <p:cNvPr id="21" name="Rectangle 19"/>
          <p:cNvSpPr>
            <a:spLocks noChangeArrowheads="1"/>
          </p:cNvSpPr>
          <p:nvPr/>
        </p:nvSpPr>
        <p:spPr bwMode="auto">
          <a:xfrm>
            <a:off x="381760" y="3380017"/>
            <a:ext cx="1512887" cy="835295"/>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通知時機</a:t>
            </a:r>
            <a:endParaRPr lang="zh-TW" altLang="en-US" sz="1800" b="1" dirty="0">
              <a:solidFill>
                <a:srgbClr val="FFFF00"/>
              </a:solidFill>
              <a:effectLst>
                <a:outerShdw blurRad="38100" dist="38100" dir="2700000" algn="tl">
                  <a:srgbClr val="000000"/>
                </a:outerShdw>
              </a:effectLst>
            </a:endParaRPr>
          </a:p>
        </p:txBody>
      </p:sp>
      <p:sp>
        <p:nvSpPr>
          <p:cNvPr id="22" name="Rectangle 14"/>
          <p:cNvSpPr>
            <a:spLocks noChangeArrowheads="1"/>
          </p:cNvSpPr>
          <p:nvPr/>
        </p:nvSpPr>
        <p:spPr bwMode="auto">
          <a:xfrm>
            <a:off x="1902215" y="3380017"/>
            <a:ext cx="3409106" cy="841073"/>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僅持有此類商品無需通知</a:t>
            </a:r>
          </a:p>
        </p:txBody>
      </p:sp>
      <p:sp>
        <p:nvSpPr>
          <p:cNvPr id="23" name="Rectangle 14"/>
          <p:cNvSpPr>
            <a:spLocks noChangeArrowheads="1"/>
          </p:cNvSpPr>
          <p:nvPr/>
        </p:nvSpPr>
        <p:spPr bwMode="auto">
          <a:xfrm>
            <a:off x="5312910" y="3380018"/>
            <a:ext cx="3419475" cy="841072"/>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持有含非豁免代為沖銷之商品</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所需維持保證金</a:t>
            </a:r>
            <a:endParaRPr lang="en-US" altLang="zh-TW" sz="1800" dirty="0" smtClean="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12230458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22" name="Rectangle 14"/>
          <p:cNvSpPr>
            <a:spLocks noChangeArrowheads="1"/>
          </p:cNvSpPr>
          <p:nvPr/>
        </p:nvSpPr>
        <p:spPr bwMode="auto">
          <a:xfrm>
            <a:off x="1901660" y="5193524"/>
            <a:ext cx="3419475" cy="43647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00"/>
              </a:lnSpc>
              <a:defRPr/>
            </a:pPr>
            <a:r>
              <a:rPr lang="zh-TW" altLang="en-US" sz="1800" dirty="0" smtClean="0">
                <a:solidFill>
                  <a:srgbClr val="FFFF00"/>
                </a:solidFill>
                <a:effectLst>
                  <a:outerShdw blurRad="38100" dist="38100" dir="2700000" algn="tl">
                    <a:srgbClr val="000000"/>
                  </a:outerShdw>
                </a:effectLst>
              </a:rPr>
              <a:t>無</a:t>
            </a:r>
          </a:p>
        </p:txBody>
      </p:sp>
      <p:sp>
        <p:nvSpPr>
          <p:cNvPr id="683025" name="Rectangle 17"/>
          <p:cNvSpPr>
            <a:spLocks noChangeArrowheads="1"/>
          </p:cNvSpPr>
          <p:nvPr/>
        </p:nvSpPr>
        <p:spPr bwMode="auto">
          <a:xfrm>
            <a:off x="391579" y="1665887"/>
            <a:ext cx="1512887" cy="43908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機制</a:t>
            </a:r>
            <a:endParaRPr lang="zh-TW" altLang="en-US" sz="1800" b="1" dirty="0">
              <a:solidFill>
                <a:srgbClr val="FFFF00"/>
              </a:solidFill>
              <a:effectLst>
                <a:outerShdw blurRad="38100" dist="38100" dir="2700000" algn="tl">
                  <a:srgbClr val="000000"/>
                </a:outerShdw>
              </a:effectLst>
            </a:endParaRPr>
          </a:p>
        </p:txBody>
      </p:sp>
      <p:sp>
        <p:nvSpPr>
          <p:cNvPr id="683028" name="Rectangle 20"/>
          <p:cNvSpPr>
            <a:spLocks noChangeArrowheads="1"/>
          </p:cNvSpPr>
          <p:nvPr/>
        </p:nvSpPr>
        <p:spPr bwMode="auto">
          <a:xfrm>
            <a:off x="388773" y="5193524"/>
            <a:ext cx="1512887" cy="436480"/>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通知內容</a:t>
            </a:r>
            <a:endParaRPr lang="en-US" altLang="zh-TW" sz="1800" dirty="0" smtClean="0">
              <a:solidFill>
                <a:srgbClr val="FFFF00"/>
              </a:solidFill>
              <a:effectLst>
                <a:outerShdw blurRad="38100" dist="38100" dir="2700000" algn="tl">
                  <a:srgbClr val="000000"/>
                </a:outerShdw>
              </a:effectLst>
            </a:endParaRPr>
          </a:p>
        </p:txBody>
      </p:sp>
      <p:sp>
        <p:nvSpPr>
          <p:cNvPr id="683029" name="Rectangle 21"/>
          <p:cNvSpPr>
            <a:spLocks noChangeArrowheads="1"/>
          </p:cNvSpPr>
          <p:nvPr/>
        </p:nvSpPr>
        <p:spPr bwMode="auto">
          <a:xfrm>
            <a:off x="386104" y="4771689"/>
            <a:ext cx="1512887" cy="421835"/>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通知方法</a:t>
            </a:r>
            <a:endParaRPr lang="zh-TW" altLang="en-US" sz="1800" b="1" dirty="0">
              <a:solidFill>
                <a:srgbClr val="FFFF00"/>
              </a:solidFill>
              <a:effectLst>
                <a:outerShdw blurRad="38100" dist="38100" dir="2700000" algn="tl">
                  <a:srgbClr val="000000"/>
                </a:outerShdw>
              </a:effectLst>
            </a:endParaRPr>
          </a:p>
        </p:txBody>
      </p:sp>
      <p:sp>
        <p:nvSpPr>
          <p:cNvPr id="2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夜盤風險控管機制</a:t>
            </a:r>
            <a:endParaRPr lang="zh-TW" altLang="en-US" b="1" dirty="0">
              <a:solidFill>
                <a:srgbClr val="FFFF00"/>
              </a:solidFill>
              <a:effectLst>
                <a:outerShdw blurRad="38100" dist="38100" dir="2700000" algn="tl">
                  <a:srgbClr val="000000"/>
                </a:outerShdw>
              </a:effectLst>
            </a:endParaRPr>
          </a:p>
        </p:txBody>
      </p:sp>
      <p:sp>
        <p:nvSpPr>
          <p:cNvPr id="27" name="Rectangle 14"/>
          <p:cNvSpPr>
            <a:spLocks noChangeArrowheads="1"/>
          </p:cNvSpPr>
          <p:nvPr/>
        </p:nvSpPr>
        <p:spPr bwMode="auto">
          <a:xfrm>
            <a:off x="5322724" y="5193524"/>
            <a:ext cx="3419475" cy="43647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000"/>
              </a:lnSpc>
              <a:defRPr/>
            </a:pPr>
            <a:r>
              <a:rPr lang="zh-TW" altLang="en-US" sz="1800" dirty="0" smtClean="0">
                <a:solidFill>
                  <a:srgbClr val="FFFF00"/>
                </a:solidFill>
                <a:effectLst>
                  <a:outerShdw blurRad="38100" dist="38100" dir="2700000" algn="tl">
                    <a:srgbClr val="000000"/>
                  </a:outerShdw>
                </a:effectLst>
              </a:rPr>
              <a:t>沖銷之結果</a:t>
            </a:r>
            <a:endParaRPr lang="zh-TW" altLang="en-US" sz="1800" dirty="0">
              <a:solidFill>
                <a:srgbClr val="FFFF00"/>
              </a:solidFill>
              <a:effectLst>
                <a:outerShdw blurRad="38100" dist="38100" dir="2700000" algn="tl">
                  <a:srgbClr val="000000"/>
                </a:outerShdw>
              </a:effectLst>
            </a:endParaRPr>
          </a:p>
        </p:txBody>
      </p:sp>
      <p:sp>
        <p:nvSpPr>
          <p:cNvPr id="28" name="Rectangle 14"/>
          <p:cNvSpPr>
            <a:spLocks noChangeArrowheads="1"/>
          </p:cNvSpPr>
          <p:nvPr/>
        </p:nvSpPr>
        <p:spPr bwMode="auto">
          <a:xfrm>
            <a:off x="1904466" y="1665886"/>
            <a:ext cx="6843717"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dirty="0" smtClean="0">
                <a:solidFill>
                  <a:srgbClr val="00FF00"/>
                </a:solidFill>
                <a:effectLst>
                  <a:outerShdw blurRad="38100" dist="38100" dir="2700000" algn="tl">
                    <a:srgbClr val="000000"/>
                  </a:outerShdw>
                </a:effectLst>
              </a:rPr>
              <a:t>代  為  沖  銷  </a:t>
            </a:r>
            <a:r>
              <a:rPr lang="en-US" altLang="zh-TW" dirty="0" smtClean="0">
                <a:solidFill>
                  <a:srgbClr val="00FF00"/>
                </a:solidFill>
                <a:effectLst>
                  <a:outerShdw blurRad="38100" dist="38100" dir="2700000" algn="tl">
                    <a:srgbClr val="000000"/>
                  </a:outerShdw>
                </a:effectLst>
              </a:rPr>
              <a:t>-</a:t>
            </a:r>
            <a:r>
              <a:rPr lang="zh-TW" altLang="en-US" dirty="0" smtClean="0">
                <a:solidFill>
                  <a:srgbClr val="00FF00"/>
                </a:solidFill>
                <a:effectLst>
                  <a:outerShdw blurRad="38100" dist="38100" dir="2700000" algn="tl">
                    <a:srgbClr val="000000"/>
                  </a:outerShdw>
                </a:effectLst>
              </a:rPr>
              <a:t>  </a:t>
            </a:r>
            <a:r>
              <a:rPr lang="zh-TW" altLang="en-US" sz="1800" dirty="0" smtClean="0">
                <a:solidFill>
                  <a:srgbClr val="FFFF00"/>
                </a:solidFill>
                <a:effectLst>
                  <a:outerShdw blurRad="38100" dist="38100" dir="2700000" algn="tl">
                    <a:srgbClr val="000000"/>
                  </a:outerShdw>
                </a:effectLst>
              </a:rPr>
              <a:t>非豁免之商品</a:t>
            </a:r>
            <a:r>
              <a:rPr lang="zh-TW" altLang="en-US" sz="1800" dirty="0" smtClean="0">
                <a:solidFill>
                  <a:srgbClr val="FFFF00"/>
                </a:solidFill>
                <a:effectLst>
                  <a:outerShdw blurRad="38100" dist="38100" dir="2700000" algn="tl">
                    <a:srgbClr val="000000"/>
                  </a:outerShdw>
                </a:effectLst>
              </a:rPr>
              <a:t>全數沖銷</a:t>
            </a:r>
            <a:endParaRPr lang="zh-TW" altLang="en-US" sz="1800" dirty="0" smtClean="0">
              <a:solidFill>
                <a:srgbClr val="FFFF00"/>
              </a:solidFill>
              <a:effectLst>
                <a:outerShdw blurRad="38100" dist="38100" dir="2700000" algn="tl">
                  <a:srgbClr val="000000"/>
                </a:outerShdw>
              </a:effectLst>
            </a:endParaRPr>
          </a:p>
        </p:txBody>
      </p:sp>
      <p:sp>
        <p:nvSpPr>
          <p:cNvPr id="30" name="Rectangle 14"/>
          <p:cNvSpPr>
            <a:spLocks noChangeArrowheads="1"/>
          </p:cNvSpPr>
          <p:nvPr/>
        </p:nvSpPr>
        <p:spPr bwMode="auto">
          <a:xfrm>
            <a:off x="1906055" y="2097688"/>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1800" dirty="0" smtClean="0">
                <a:solidFill>
                  <a:srgbClr val="00FF00"/>
                </a:solidFill>
                <a:effectLst>
                  <a:outerShdw blurRad="38100" dist="38100" dir="2700000" algn="tl">
                    <a:srgbClr val="000000"/>
                  </a:outerShdw>
                </a:effectLst>
              </a:rPr>
              <a:t>豁免代為沖銷之商品</a:t>
            </a:r>
          </a:p>
        </p:txBody>
      </p:sp>
      <p:sp>
        <p:nvSpPr>
          <p:cNvPr id="31" name="Rectangle 14"/>
          <p:cNvSpPr>
            <a:spLocks noChangeArrowheads="1"/>
          </p:cNvSpPr>
          <p:nvPr/>
        </p:nvSpPr>
        <p:spPr bwMode="auto">
          <a:xfrm>
            <a:off x="5327119" y="2097689"/>
            <a:ext cx="3419475" cy="43180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1800" dirty="0" smtClean="0">
                <a:solidFill>
                  <a:srgbClr val="00FF00"/>
                </a:solidFill>
                <a:effectLst>
                  <a:outerShdw blurRad="38100" dist="38100" dir="2700000" algn="tl">
                    <a:srgbClr val="000000"/>
                  </a:outerShdw>
                </a:effectLst>
              </a:rPr>
              <a:t>非豁免代為沖銷之商品</a:t>
            </a:r>
          </a:p>
        </p:txBody>
      </p:sp>
      <p:sp>
        <p:nvSpPr>
          <p:cNvPr id="32" name="Rectangle 17"/>
          <p:cNvSpPr>
            <a:spLocks noChangeArrowheads="1"/>
          </p:cNvSpPr>
          <p:nvPr/>
        </p:nvSpPr>
        <p:spPr bwMode="auto">
          <a:xfrm>
            <a:off x="393168" y="2104967"/>
            <a:ext cx="1512887" cy="43180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b="1" dirty="0" smtClean="0">
                <a:solidFill>
                  <a:srgbClr val="FFFF00"/>
                </a:solidFill>
                <a:effectLst>
                  <a:outerShdw blurRad="38100" dist="38100" dir="2700000" algn="tl">
                    <a:srgbClr val="000000"/>
                  </a:outerShdw>
                </a:effectLst>
              </a:rPr>
              <a:t>商品區分</a:t>
            </a:r>
            <a:endParaRPr lang="zh-TW" altLang="en-US" sz="1800" b="1" dirty="0">
              <a:solidFill>
                <a:srgbClr val="FFFF00"/>
              </a:solidFill>
              <a:effectLst>
                <a:outerShdw blurRad="38100" dist="38100" dir="2700000" algn="tl">
                  <a:srgbClr val="000000"/>
                </a:outerShdw>
              </a:effectLst>
            </a:endParaRPr>
          </a:p>
        </p:txBody>
      </p:sp>
      <p:sp>
        <p:nvSpPr>
          <p:cNvPr id="33" name="Rectangle 14"/>
          <p:cNvSpPr>
            <a:spLocks noChangeArrowheads="1"/>
          </p:cNvSpPr>
          <p:nvPr/>
        </p:nvSpPr>
        <p:spPr bwMode="auto">
          <a:xfrm>
            <a:off x="1920624" y="2529489"/>
            <a:ext cx="3406496" cy="47965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以結算</a:t>
            </a:r>
            <a:r>
              <a:rPr lang="zh-TW" altLang="en-US" sz="1800" dirty="0" smtClean="0">
                <a:solidFill>
                  <a:srgbClr val="FFFF00"/>
                </a:solidFill>
                <a:effectLst>
                  <a:outerShdw blurRad="38100" dist="38100" dir="2700000" algn="tl">
                    <a:srgbClr val="000000"/>
                  </a:outerShdw>
                </a:effectLst>
              </a:rPr>
              <a:t>價格計算</a:t>
            </a:r>
            <a:endParaRPr lang="zh-TW" altLang="en-US" sz="1800" dirty="0" smtClean="0">
              <a:solidFill>
                <a:srgbClr val="FFFF00"/>
              </a:solidFill>
              <a:effectLst>
                <a:outerShdw blurRad="38100" dist="38100" dir="2700000" algn="tl">
                  <a:srgbClr val="000000"/>
                </a:outerShdw>
              </a:effectLst>
            </a:endParaRPr>
          </a:p>
        </p:txBody>
      </p:sp>
      <p:sp>
        <p:nvSpPr>
          <p:cNvPr id="34" name="Rectangle 14"/>
          <p:cNvSpPr>
            <a:spLocks noChangeArrowheads="1"/>
          </p:cNvSpPr>
          <p:nvPr/>
        </p:nvSpPr>
        <p:spPr bwMode="auto">
          <a:xfrm>
            <a:off x="5328708" y="2529490"/>
            <a:ext cx="3419475" cy="479652"/>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以</a:t>
            </a:r>
            <a:r>
              <a:rPr lang="zh-TW" altLang="en-US" sz="1800" dirty="0" smtClean="0">
                <a:solidFill>
                  <a:srgbClr val="FFFF00"/>
                </a:solidFill>
                <a:effectLst>
                  <a:outerShdw blurRad="38100" dist="38100" dir="2700000" algn="tl">
                    <a:srgbClr val="000000"/>
                  </a:outerShdw>
                </a:effectLst>
              </a:rPr>
              <a:t>市價計算</a:t>
            </a:r>
            <a:endParaRPr lang="zh-TW" altLang="en-US" sz="1800" dirty="0">
              <a:solidFill>
                <a:srgbClr val="FFFF00"/>
              </a:solidFill>
              <a:effectLst>
                <a:outerShdw blurRad="38100" dist="38100" dir="2700000" algn="tl">
                  <a:srgbClr val="000000"/>
                </a:outerShdw>
              </a:effectLst>
            </a:endParaRPr>
          </a:p>
        </p:txBody>
      </p:sp>
      <p:sp>
        <p:nvSpPr>
          <p:cNvPr id="35" name="Rectangle 17"/>
          <p:cNvSpPr>
            <a:spLocks noChangeArrowheads="1"/>
          </p:cNvSpPr>
          <p:nvPr/>
        </p:nvSpPr>
        <p:spPr bwMode="auto">
          <a:xfrm>
            <a:off x="388778" y="2536768"/>
            <a:ext cx="1531846" cy="471740"/>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洗價原則</a:t>
            </a:r>
            <a:endParaRPr lang="zh-TW" altLang="en-US" sz="1800" b="1" dirty="0">
              <a:solidFill>
                <a:srgbClr val="FFFF00"/>
              </a:solidFill>
              <a:effectLst>
                <a:outerShdw blurRad="38100" dist="38100" dir="2700000" algn="tl">
                  <a:srgbClr val="000000"/>
                </a:outerShdw>
              </a:effectLst>
            </a:endParaRPr>
          </a:p>
        </p:txBody>
      </p:sp>
      <p:sp>
        <p:nvSpPr>
          <p:cNvPr id="38" name="Rectangle 14"/>
          <p:cNvSpPr>
            <a:spLocks noChangeArrowheads="1"/>
          </p:cNvSpPr>
          <p:nvPr/>
        </p:nvSpPr>
        <p:spPr bwMode="auto">
          <a:xfrm>
            <a:off x="1894601" y="4779394"/>
            <a:ext cx="3419475" cy="414130"/>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60"/>
              </a:lnSpc>
              <a:defRPr/>
            </a:pPr>
            <a:r>
              <a:rPr lang="zh-TW" altLang="en-US" sz="1800" dirty="0" smtClean="0">
                <a:solidFill>
                  <a:srgbClr val="FFFF00"/>
                </a:solidFill>
                <a:effectLst>
                  <a:outerShdw blurRad="38100" dist="38100" dir="2700000" algn="tl">
                    <a:srgbClr val="000000"/>
                  </a:outerShdw>
                </a:effectLst>
              </a:rPr>
              <a:t>無</a:t>
            </a:r>
          </a:p>
        </p:txBody>
      </p:sp>
      <p:sp>
        <p:nvSpPr>
          <p:cNvPr id="39" name="Rectangle 14"/>
          <p:cNvSpPr>
            <a:spLocks noChangeArrowheads="1"/>
          </p:cNvSpPr>
          <p:nvPr/>
        </p:nvSpPr>
        <p:spPr bwMode="auto">
          <a:xfrm>
            <a:off x="5315665" y="4779395"/>
            <a:ext cx="3419475" cy="414129"/>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100"/>
              </a:lnSpc>
              <a:defRPr/>
            </a:pPr>
            <a:r>
              <a:rPr lang="zh-TW" altLang="en-US" sz="1800" dirty="0" smtClean="0">
                <a:solidFill>
                  <a:srgbClr val="FFFF00"/>
                </a:solidFill>
                <a:effectLst>
                  <a:outerShdw blurRad="38100" dist="38100" dir="2700000" algn="tl">
                    <a:srgbClr val="000000"/>
                  </a:outerShdw>
                </a:effectLst>
              </a:rPr>
              <a:t>買賣報告書</a:t>
            </a:r>
            <a:endParaRPr lang="zh-TW" altLang="en-US" sz="1800" dirty="0">
              <a:solidFill>
                <a:srgbClr val="FFFF00"/>
              </a:solidFill>
              <a:effectLst>
                <a:outerShdw blurRad="38100" dist="38100" dir="2700000" algn="tl">
                  <a:srgbClr val="000000"/>
                </a:outerShdw>
              </a:effectLst>
            </a:endParaRPr>
          </a:p>
        </p:txBody>
      </p:sp>
      <p:sp>
        <p:nvSpPr>
          <p:cNvPr id="21" name="Rectangle 19"/>
          <p:cNvSpPr>
            <a:spLocks noChangeArrowheads="1"/>
          </p:cNvSpPr>
          <p:nvPr/>
        </p:nvSpPr>
        <p:spPr bwMode="auto">
          <a:xfrm>
            <a:off x="398580" y="4342575"/>
            <a:ext cx="1520455" cy="430813"/>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沖銷時機</a:t>
            </a:r>
            <a:endParaRPr lang="zh-TW" altLang="en-US" sz="1800" b="1" dirty="0">
              <a:solidFill>
                <a:srgbClr val="FFFF00"/>
              </a:solidFill>
              <a:effectLst>
                <a:outerShdw blurRad="38100" dist="38100" dir="2700000" algn="tl">
                  <a:srgbClr val="000000"/>
                </a:outerShdw>
              </a:effectLst>
            </a:endParaRPr>
          </a:p>
        </p:txBody>
      </p:sp>
      <p:sp>
        <p:nvSpPr>
          <p:cNvPr id="22" name="Rectangle 14"/>
          <p:cNvSpPr>
            <a:spLocks noChangeArrowheads="1"/>
          </p:cNvSpPr>
          <p:nvPr/>
        </p:nvSpPr>
        <p:spPr bwMode="auto">
          <a:xfrm>
            <a:off x="1919035" y="4347346"/>
            <a:ext cx="3409106" cy="43204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無需沖銷</a:t>
            </a:r>
          </a:p>
        </p:txBody>
      </p:sp>
      <p:sp>
        <p:nvSpPr>
          <p:cNvPr id="23" name="Rectangle 14"/>
          <p:cNvSpPr>
            <a:spLocks noChangeArrowheads="1"/>
          </p:cNvSpPr>
          <p:nvPr/>
        </p:nvSpPr>
        <p:spPr bwMode="auto">
          <a:xfrm>
            <a:off x="5329730" y="4347347"/>
            <a:ext cx="3419475" cy="43204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同時達應代為沖銷之二條件時</a:t>
            </a:r>
          </a:p>
        </p:txBody>
      </p:sp>
      <p:sp>
        <p:nvSpPr>
          <p:cNvPr id="24" name="Rectangle 19"/>
          <p:cNvSpPr>
            <a:spLocks noChangeArrowheads="1"/>
          </p:cNvSpPr>
          <p:nvPr/>
        </p:nvSpPr>
        <p:spPr bwMode="auto">
          <a:xfrm>
            <a:off x="388773" y="3008752"/>
            <a:ext cx="1531851" cy="1330888"/>
          </a:xfrm>
          <a:prstGeom prst="rect">
            <a:avLst/>
          </a:prstGeom>
          <a:noFill/>
          <a:ln w="12700">
            <a:solidFill>
              <a:srgbClr val="00FF00"/>
            </a:solidFill>
            <a:miter lim="800000"/>
            <a:headEnd/>
            <a:tailEnd/>
          </a:ln>
          <a:effectLst/>
          <a:extLst/>
        </p:spPr>
        <p:txBody>
          <a:bodyPr wrap="none" lIns="90488" tIns="44450" rIns="90488" bIns="44450" anchor="ctr"/>
          <a:lstStyle/>
          <a:p>
            <a:pPr>
              <a:defRPr/>
            </a:pPr>
            <a:r>
              <a:rPr lang="zh-TW" altLang="en-US" sz="1800" b="1" dirty="0" smtClean="0">
                <a:solidFill>
                  <a:srgbClr val="FFFF00"/>
                </a:solidFill>
                <a:effectLst>
                  <a:outerShdw blurRad="38100" dist="38100" dir="2700000" algn="tl">
                    <a:srgbClr val="000000"/>
                  </a:outerShdw>
                </a:effectLst>
              </a:rPr>
              <a:t>沖銷條件</a:t>
            </a:r>
            <a:endParaRPr lang="zh-TW" altLang="en-US" sz="1800" b="1" dirty="0">
              <a:solidFill>
                <a:srgbClr val="FFFF00"/>
              </a:solidFill>
              <a:effectLst>
                <a:outerShdw blurRad="38100" dist="38100" dir="2700000" algn="tl">
                  <a:srgbClr val="000000"/>
                </a:outerShdw>
              </a:effectLst>
            </a:endParaRPr>
          </a:p>
        </p:txBody>
      </p:sp>
      <p:sp>
        <p:nvSpPr>
          <p:cNvPr id="25" name="Rectangle 14"/>
          <p:cNvSpPr>
            <a:spLocks noChangeArrowheads="1"/>
          </p:cNvSpPr>
          <p:nvPr/>
        </p:nvSpPr>
        <p:spPr bwMode="auto">
          <a:xfrm>
            <a:off x="1920624" y="3012640"/>
            <a:ext cx="3404906" cy="1334704"/>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無</a:t>
            </a:r>
          </a:p>
        </p:txBody>
      </p:sp>
      <p:sp>
        <p:nvSpPr>
          <p:cNvPr id="29" name="Rectangle 14"/>
          <p:cNvSpPr>
            <a:spLocks noChangeArrowheads="1"/>
          </p:cNvSpPr>
          <p:nvPr/>
        </p:nvSpPr>
        <p:spPr bwMode="auto">
          <a:xfrm>
            <a:off x="5329729" y="3012641"/>
            <a:ext cx="3421065" cy="1334704"/>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ct val="110000"/>
              </a:lnSpc>
              <a:defRPr/>
            </a:pPr>
            <a:r>
              <a:rPr lang="zh-TW" altLang="en-US" sz="1800" dirty="0" smtClean="0">
                <a:solidFill>
                  <a:srgbClr val="FFFF00"/>
                </a:solidFill>
                <a:effectLst>
                  <a:outerShdw blurRad="38100" dist="38100" dir="2700000" algn="tl">
                    <a:srgbClr val="000000"/>
                  </a:outerShdw>
                </a:effectLst>
              </a:rPr>
              <a:t>持有含非豁免代為沖銷之商品達</a:t>
            </a:r>
            <a:endParaRPr lang="en-US" altLang="zh-TW" sz="1800" dirty="0" smtClean="0">
              <a:solidFill>
                <a:srgbClr val="FFFF00"/>
              </a:solidFill>
              <a:effectLst>
                <a:outerShdw blurRad="38100" dist="38100" dir="2700000" algn="tl">
                  <a:srgbClr val="000000"/>
                </a:outerShdw>
              </a:effectLst>
            </a:endParaRPr>
          </a:p>
          <a:p>
            <a:pPr>
              <a:lnSpc>
                <a:spcPct val="110000"/>
              </a:lnSpc>
              <a:defRPr/>
            </a:pPr>
            <a:r>
              <a:rPr lang="zh-TW" altLang="en-US" sz="1800" dirty="0" smtClean="0">
                <a:solidFill>
                  <a:srgbClr val="FFFF00"/>
                </a:solidFill>
                <a:effectLst>
                  <a:outerShdw blurRad="38100" dist="38100" dir="2700000" algn="tl">
                    <a:srgbClr val="000000"/>
                  </a:outerShdw>
                </a:effectLst>
              </a:rPr>
              <a:t>下列二條件時：</a:t>
            </a:r>
            <a:endParaRPr lang="en-US" altLang="zh-TW" sz="1800" dirty="0" smtClean="0">
              <a:solidFill>
                <a:srgbClr val="FFFF00"/>
              </a:solidFill>
              <a:effectLst>
                <a:outerShdw blurRad="38100" dist="38100" dir="2700000" algn="tl">
                  <a:srgbClr val="000000"/>
                </a:outerShdw>
              </a:effectLst>
            </a:endParaRPr>
          </a:p>
          <a:p>
            <a:pPr marL="285750" indent="-285750">
              <a:lnSpc>
                <a:spcPct val="110000"/>
              </a:lnSpc>
              <a:buFont typeface="Wingdings" pitchFamily="2" charset="2"/>
              <a:buChar char="l"/>
              <a:defRPr/>
            </a:pPr>
            <a:r>
              <a:rPr lang="zh-TW" altLang="en-US" sz="1800" dirty="0" smtClean="0">
                <a:solidFill>
                  <a:srgbClr val="FFFF00"/>
                </a:solidFill>
                <a:effectLst>
                  <a:outerShdw blurRad="38100" dist="38100" dir="2700000" algn="tl">
                    <a:srgbClr val="000000"/>
                  </a:outerShdw>
                </a:effectLst>
              </a:rPr>
              <a:t>風險指標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約定比率</a:t>
            </a:r>
            <a:r>
              <a:rPr lang="en-US" altLang="zh-TW" sz="1800" dirty="0" smtClean="0">
                <a:solidFill>
                  <a:srgbClr val="FFFF00"/>
                </a:solidFill>
                <a:effectLst>
                  <a:outerShdw blurRad="38100" dist="38100" dir="2700000" algn="tl">
                    <a:srgbClr val="000000"/>
                  </a:outerShdw>
                </a:effectLst>
              </a:rPr>
              <a:t>(25%)</a:t>
            </a:r>
          </a:p>
          <a:p>
            <a:pPr marL="285750" indent="-285750">
              <a:lnSpc>
                <a:spcPct val="110000"/>
              </a:lnSpc>
              <a:buFont typeface="Wingdings" pitchFamily="2" charset="2"/>
              <a:buChar char="l"/>
              <a:defRPr/>
            </a:pPr>
            <a:r>
              <a:rPr lang="zh-TW" altLang="en-US" sz="1800" dirty="0" smtClean="0">
                <a:solidFill>
                  <a:srgbClr val="FFFF00"/>
                </a:solidFill>
                <a:effectLst>
                  <a:outerShdw blurRad="38100" dist="38100" dir="2700000" algn="tl">
                    <a:srgbClr val="000000"/>
                  </a:outerShdw>
                </a:effectLst>
              </a:rPr>
              <a:t>權益數 </a:t>
            </a:r>
            <a:r>
              <a:rPr lang="en-US" altLang="zh-TW" sz="1800" dirty="0" smtClean="0">
                <a:solidFill>
                  <a:srgbClr val="FFFF00"/>
                </a:solidFill>
                <a:effectLst>
                  <a:outerShdw blurRad="38100" dist="38100" dir="2700000" algn="tl">
                    <a:srgbClr val="000000"/>
                  </a:outerShdw>
                </a:effectLst>
              </a:rPr>
              <a:t>&lt;</a:t>
            </a:r>
            <a:r>
              <a:rPr lang="zh-TW" altLang="en-US" sz="1800" dirty="0" smtClean="0">
                <a:solidFill>
                  <a:srgbClr val="FFFF00"/>
                </a:solidFill>
                <a:effectLst>
                  <a:outerShdw blurRad="38100" dist="38100" dir="2700000" algn="tl">
                    <a:srgbClr val="000000"/>
                  </a:outerShdw>
                </a:effectLst>
              </a:rPr>
              <a:t> 所需維持保證金</a:t>
            </a:r>
          </a:p>
        </p:txBody>
      </p:sp>
    </p:spTree>
    <p:extLst>
      <p:ext uri="{BB962C8B-B14F-4D97-AF65-F5344CB8AC3E}">
        <p14:creationId xmlns:p14="http://schemas.microsoft.com/office/powerpoint/2010/main" val="29719426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13" name="Rectangle 5"/>
          <p:cNvSpPr>
            <a:spLocks noChangeArrowheads="1"/>
          </p:cNvSpPr>
          <p:nvPr/>
        </p:nvSpPr>
        <p:spPr bwMode="auto">
          <a:xfrm>
            <a:off x="387823" y="2609960"/>
            <a:ext cx="2756266"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dirty="0" smtClean="0">
                <a:solidFill>
                  <a:srgbClr val="FFFF00"/>
                </a:solidFill>
                <a:effectLst>
                  <a:outerShdw blurRad="38100" dist="38100" dir="2700000" algn="tl">
                    <a:srgbClr val="000000"/>
                  </a:outerShdw>
                </a:effectLst>
              </a:rPr>
              <a:t>商品</a:t>
            </a:r>
            <a:endParaRPr lang="zh-TW" altLang="en-US" sz="1800" b="1" dirty="0">
              <a:solidFill>
                <a:srgbClr val="FFFF00"/>
              </a:solidFill>
              <a:effectLst>
                <a:outerShdw blurRad="38100" dist="38100" dir="2700000" algn="tl">
                  <a:srgbClr val="000000"/>
                </a:outerShdw>
              </a:effectLst>
            </a:endParaRPr>
          </a:p>
        </p:txBody>
      </p:sp>
      <p:sp>
        <p:nvSpPr>
          <p:cNvPr id="683014" name="Rectangle 6"/>
          <p:cNvSpPr>
            <a:spLocks noChangeArrowheads="1"/>
          </p:cNvSpPr>
          <p:nvPr/>
        </p:nvSpPr>
        <p:spPr bwMode="auto">
          <a:xfrm>
            <a:off x="3144089" y="2609960"/>
            <a:ext cx="4001671"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dirty="0">
                <a:solidFill>
                  <a:srgbClr val="00FF00"/>
                </a:solidFill>
                <a:effectLst>
                  <a:outerShdw blurRad="38100" dist="38100" dir="2700000" algn="tl">
                    <a:srgbClr val="000000"/>
                  </a:outerShdw>
                </a:effectLst>
              </a:rPr>
              <a:t>自然人及一般法人</a:t>
            </a:r>
          </a:p>
        </p:txBody>
      </p:sp>
      <p:sp>
        <p:nvSpPr>
          <p:cNvPr id="683015" name="Rectangle 7"/>
          <p:cNvSpPr>
            <a:spLocks noChangeArrowheads="1"/>
          </p:cNvSpPr>
          <p:nvPr/>
        </p:nvSpPr>
        <p:spPr bwMode="auto">
          <a:xfrm>
            <a:off x="7145761" y="2609960"/>
            <a:ext cx="1582737"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00FF00"/>
                </a:solidFill>
                <a:effectLst>
                  <a:outerShdw blurRad="38100" dist="38100" dir="2700000" algn="tl">
                    <a:srgbClr val="000000"/>
                  </a:outerShdw>
                </a:effectLst>
              </a:rPr>
              <a:t>專業投資機構</a:t>
            </a:r>
          </a:p>
        </p:txBody>
      </p:sp>
      <p:sp>
        <p:nvSpPr>
          <p:cNvPr id="683016" name="Rectangle 8"/>
          <p:cNvSpPr>
            <a:spLocks noChangeArrowheads="1"/>
          </p:cNvSpPr>
          <p:nvPr/>
        </p:nvSpPr>
        <p:spPr bwMode="auto">
          <a:xfrm>
            <a:off x="387823" y="3041761"/>
            <a:ext cx="906025" cy="1369188"/>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期貨</a:t>
            </a:r>
            <a:endParaRPr lang="zh-TW" altLang="en-US" sz="1800" b="1" dirty="0">
              <a:solidFill>
                <a:srgbClr val="FFFF00"/>
              </a:solidFill>
              <a:effectLst>
                <a:outerShdw blurRad="38100" dist="38100" dir="2700000" algn="tl">
                  <a:srgbClr val="000000"/>
                </a:outerShdw>
              </a:effectLst>
            </a:endParaRPr>
          </a:p>
        </p:txBody>
      </p:sp>
      <p:sp>
        <p:nvSpPr>
          <p:cNvPr id="683025" name="Rectangle 17"/>
          <p:cNvSpPr>
            <a:spLocks noChangeArrowheads="1"/>
          </p:cNvSpPr>
          <p:nvPr/>
        </p:nvSpPr>
        <p:spPr bwMode="auto">
          <a:xfrm>
            <a:off x="1293848" y="3041760"/>
            <a:ext cx="1850241" cy="693593"/>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國內指數期貨</a:t>
            </a:r>
            <a:endParaRPr lang="zh-TW" altLang="en-US" sz="1800" b="1" dirty="0">
              <a:solidFill>
                <a:srgbClr val="FFFF00"/>
              </a:solidFill>
              <a:effectLst>
                <a:outerShdw blurRad="38100" dist="38100" dir="2700000" algn="tl">
                  <a:srgbClr val="000000"/>
                </a:outerShdw>
              </a:effectLst>
            </a:endParaRPr>
          </a:p>
        </p:txBody>
      </p:sp>
      <p:sp>
        <p:nvSpPr>
          <p:cNvPr id="683026" name="Rectangle 18"/>
          <p:cNvSpPr>
            <a:spLocks noChangeArrowheads="1"/>
          </p:cNvSpPr>
          <p:nvPr/>
        </p:nvSpPr>
        <p:spPr bwMode="auto">
          <a:xfrm>
            <a:off x="1293849" y="3736654"/>
            <a:ext cx="1850241" cy="674284"/>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非國內</a:t>
            </a:r>
            <a:r>
              <a:rPr lang="zh-TW" altLang="en-US" b="1" dirty="0" smtClean="0">
                <a:solidFill>
                  <a:srgbClr val="FFFF00"/>
                </a:solidFill>
                <a:effectLst>
                  <a:outerShdw blurRad="38100" dist="38100" dir="2700000" algn="tl">
                    <a:srgbClr val="000000"/>
                  </a:outerShdw>
                </a:effectLst>
              </a:rPr>
              <a:t>指數期貨</a:t>
            </a:r>
            <a:endParaRPr lang="zh-TW" altLang="en-US" sz="1800" b="1" dirty="0">
              <a:solidFill>
                <a:srgbClr val="FFFF00"/>
              </a:solidFill>
              <a:effectLst>
                <a:outerShdw blurRad="38100" dist="38100" dir="2700000" algn="tl">
                  <a:srgbClr val="000000"/>
                </a:outerShdw>
              </a:effectLst>
            </a:endParaRPr>
          </a:p>
        </p:txBody>
      </p:sp>
      <p:sp>
        <p:nvSpPr>
          <p:cNvPr id="683017" name="Rectangle 9"/>
          <p:cNvSpPr>
            <a:spLocks noChangeArrowheads="1"/>
          </p:cNvSpPr>
          <p:nvPr/>
        </p:nvSpPr>
        <p:spPr bwMode="auto">
          <a:xfrm>
            <a:off x="3144089" y="3041761"/>
            <a:ext cx="4001672" cy="693592"/>
          </a:xfrm>
          <a:prstGeom prst="rect">
            <a:avLst/>
          </a:prstGeom>
          <a:noFill/>
          <a:ln w="12700">
            <a:solidFill>
              <a:srgbClr val="00FF00"/>
            </a:solidFill>
            <a:miter lim="800000"/>
            <a:headEnd/>
            <a:tailEnd/>
          </a:ln>
          <a:effectLst/>
          <a:extLst/>
        </p:spPr>
        <p:txBody>
          <a:bodyPr wrap="none" lIns="90488" tIns="44450" rIns="90488" bIns="44450" anchor="ctr"/>
          <a:lstStyle/>
          <a:p>
            <a:pPr>
              <a:lnSpc>
                <a:spcPts val="2400"/>
              </a:lnSpc>
              <a:defRPr/>
            </a:pPr>
            <a:r>
              <a:rPr lang="zh-TW" altLang="en-US" b="1" dirty="0">
                <a:solidFill>
                  <a:srgbClr val="FFFF00"/>
                </a:solidFill>
                <a:effectLst>
                  <a:outerShdw blurRad="38100" dist="38100" dir="2700000" algn="tl">
                    <a:srgbClr val="000000"/>
                  </a:outerShdw>
                </a:effectLst>
              </a:rPr>
              <a:t>到期交割月份超過三個月之遠月</a:t>
            </a:r>
            <a:r>
              <a:rPr lang="zh-TW" altLang="en-US" b="1" dirty="0" smtClean="0">
                <a:solidFill>
                  <a:srgbClr val="FFFF00"/>
                </a:solidFill>
                <a:effectLst>
                  <a:outerShdw blurRad="38100" dist="38100" dir="2700000" algn="tl">
                    <a:srgbClr val="000000"/>
                  </a:outerShdw>
                </a:effectLst>
              </a:rPr>
              <a:t>契約</a:t>
            </a:r>
            <a:endParaRPr lang="en-US" altLang="zh-TW" b="1" dirty="0" smtClean="0">
              <a:solidFill>
                <a:srgbClr val="FFFF00"/>
              </a:solidFill>
              <a:effectLst>
                <a:outerShdw blurRad="38100" dist="38100" dir="2700000" algn="tl">
                  <a:srgbClr val="000000"/>
                </a:outerShdw>
              </a:effectLst>
            </a:endParaRPr>
          </a:p>
          <a:p>
            <a:pPr>
              <a:lnSpc>
                <a:spcPts val="2400"/>
              </a:lnSpc>
              <a:defRPr/>
            </a:pPr>
            <a:r>
              <a:rPr lang="zh-TW" altLang="en-US" b="1" dirty="0" smtClean="0">
                <a:solidFill>
                  <a:srgbClr val="FFFF00"/>
                </a:solidFill>
                <a:effectLst>
                  <a:outerShdw blurRad="38100" dist="38100" dir="2700000" algn="tl">
                    <a:srgbClr val="000000"/>
                  </a:outerShdw>
                </a:effectLst>
              </a:rPr>
              <a:t>　　　　加收</a:t>
            </a:r>
            <a:r>
              <a:rPr lang="zh-TW" altLang="en-US" b="1" dirty="0">
                <a:solidFill>
                  <a:srgbClr val="FFFF00"/>
                </a:solidFill>
                <a:effectLst>
                  <a:outerShdw blurRad="38100" dist="38100" dir="2700000" algn="tl">
                    <a:srgbClr val="000000"/>
                  </a:outerShdw>
                </a:effectLst>
              </a:rPr>
              <a:t>原始保證金之</a:t>
            </a:r>
            <a:r>
              <a:rPr lang="en-US" altLang="zh-TW" b="1" dirty="0">
                <a:solidFill>
                  <a:srgbClr val="FFFF00"/>
                </a:solidFill>
                <a:effectLst>
                  <a:outerShdw blurRad="38100" dist="38100" dir="2700000" algn="tl">
                    <a:srgbClr val="000000"/>
                  </a:outerShdw>
                </a:effectLst>
              </a:rPr>
              <a:t>20%</a:t>
            </a:r>
            <a:endParaRPr lang="zh-TW" altLang="en-US" sz="1800" b="1" dirty="0">
              <a:solidFill>
                <a:srgbClr val="FFFF00"/>
              </a:solidFill>
              <a:effectLst>
                <a:outerShdw blurRad="38100" dist="38100" dir="2700000" algn="tl">
                  <a:srgbClr val="000000"/>
                </a:outerShdw>
              </a:effectLst>
            </a:endParaRPr>
          </a:p>
        </p:txBody>
      </p:sp>
      <p:sp>
        <p:nvSpPr>
          <p:cNvPr id="80927" name="Rectangle 12"/>
          <p:cNvSpPr>
            <a:spLocks noChangeArrowheads="1"/>
          </p:cNvSpPr>
          <p:nvPr/>
        </p:nvSpPr>
        <p:spPr bwMode="auto">
          <a:xfrm>
            <a:off x="7145761" y="3041761"/>
            <a:ext cx="1582738" cy="3393264"/>
          </a:xfrm>
          <a:prstGeom prst="rect">
            <a:avLst/>
          </a:prstGeom>
          <a:noFill/>
          <a:ln w="12700">
            <a:solidFill>
              <a:srgbClr val="00FF00"/>
            </a:solidFill>
            <a:miter lim="800000"/>
            <a:headEnd/>
            <a:tailEnd/>
          </a:ln>
          <a:extLst>
            <a:ext uri="{909E8E84-426E-40DD-AFC4-6F175D3DCCD1}">
              <a14:hiddenFill xmlns:a14="http://schemas.microsoft.com/office/drawing/2010/main">
                <a:solidFill>
                  <a:srgbClr val="FFFFFF"/>
                </a:solidFill>
              </a14:hiddenFill>
            </a:ext>
          </a:extLst>
        </p:spPr>
        <p:txBody>
          <a:bodyPr wrap="none" lIns="90488" tIns="44450" rIns="90488" bIns="44450" anchor="ctr"/>
          <a:lstStyle/>
          <a:p>
            <a:pPr algn="ctr">
              <a:lnSpc>
                <a:spcPct val="150000"/>
              </a:lnSpc>
            </a:pPr>
            <a:r>
              <a:rPr lang="zh-TW" altLang="en-US" sz="1800" b="1" dirty="0" smtClean="0">
                <a:solidFill>
                  <a:srgbClr val="FFFF00"/>
                </a:solidFill>
              </a:rPr>
              <a:t>無</a:t>
            </a:r>
            <a:endParaRPr lang="en-US" altLang="zh-TW" sz="1800" b="1" dirty="0" smtClean="0">
              <a:solidFill>
                <a:srgbClr val="FFFF00"/>
              </a:solidFill>
            </a:endParaRPr>
          </a:p>
          <a:p>
            <a:pPr algn="ctr">
              <a:lnSpc>
                <a:spcPct val="150000"/>
              </a:lnSpc>
            </a:pPr>
            <a:r>
              <a:rPr lang="zh-TW" altLang="en-US" b="1" dirty="0" smtClean="0">
                <a:solidFill>
                  <a:srgbClr val="FFFF00"/>
                </a:solidFill>
              </a:rPr>
              <a:t>加收保證金</a:t>
            </a:r>
            <a:endParaRPr lang="en-US" altLang="zh-TW" sz="1800" b="1" dirty="0" smtClean="0">
              <a:solidFill>
                <a:srgbClr val="FFFF00"/>
              </a:solidFill>
            </a:endParaRPr>
          </a:p>
        </p:txBody>
      </p:sp>
      <p:sp>
        <p:nvSpPr>
          <p:cNvPr id="4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300"/>
              </a:lnSpc>
              <a:defRPr/>
            </a:pPr>
            <a:r>
              <a:rPr lang="zh-TW" altLang="en-US" sz="2800" b="1" dirty="0" smtClean="0">
                <a:solidFill>
                  <a:srgbClr val="FFFF00"/>
                </a:solidFill>
                <a:effectLst>
                  <a:outerShdw blurRad="38100" dist="38100" dir="2700000" algn="tl">
                    <a:srgbClr val="000000"/>
                  </a:outerShdw>
                </a:effectLst>
                <a:latin typeface="+mn-ea"/>
              </a:rPr>
              <a:t>加收保證金</a:t>
            </a:r>
            <a:endParaRPr lang="en-US" altLang="zh-TW" sz="2800" b="1" dirty="0" smtClean="0">
              <a:solidFill>
                <a:srgbClr val="FFFF00"/>
              </a:solidFill>
              <a:effectLst>
                <a:outerShdw blurRad="38100" dist="38100" dir="2700000" algn="tl">
                  <a:srgbClr val="000000"/>
                </a:outerShdw>
              </a:effectLst>
              <a:latin typeface="+mn-ea"/>
            </a:endParaRPr>
          </a:p>
          <a:p>
            <a:pPr algn="ctr">
              <a:lnSpc>
                <a:spcPts val="2300"/>
              </a:lnSpc>
              <a:defRPr/>
            </a:pPr>
            <a:r>
              <a:rPr lang="zh-TW" altLang="en-US" sz="2000" b="1" dirty="0" smtClean="0">
                <a:solidFill>
                  <a:srgbClr val="FFFF00"/>
                </a:solidFill>
                <a:effectLst>
                  <a:outerShdw blurRad="38100" dist="38100" dir="2700000" algn="tl">
                    <a:srgbClr val="000000"/>
                  </a:outerShdw>
                </a:effectLst>
                <a:latin typeface="+mn-ea"/>
              </a:rPr>
              <a:t>分類分級管理</a:t>
            </a:r>
            <a:endParaRPr lang="zh-TW" altLang="en-US" sz="2000" b="1" dirty="0">
              <a:solidFill>
                <a:srgbClr val="FFFF00"/>
              </a:solidFill>
              <a:effectLst>
                <a:outerShdw blurRad="38100" dist="38100" dir="2700000" algn="tl">
                  <a:srgbClr val="000000"/>
                </a:outerShdw>
              </a:effectLst>
              <a:latin typeface="+mn-ea"/>
            </a:endParaRPr>
          </a:p>
        </p:txBody>
      </p:sp>
      <p:sp>
        <p:nvSpPr>
          <p:cNvPr id="26" name="Rectangle 9"/>
          <p:cNvSpPr>
            <a:spLocks noChangeArrowheads="1"/>
          </p:cNvSpPr>
          <p:nvPr/>
        </p:nvSpPr>
        <p:spPr bwMode="auto">
          <a:xfrm>
            <a:off x="3144090" y="3736653"/>
            <a:ext cx="4001671" cy="674295"/>
          </a:xfrm>
          <a:prstGeom prst="rect">
            <a:avLst/>
          </a:prstGeom>
          <a:noFill/>
          <a:ln w="12700">
            <a:solidFill>
              <a:srgbClr val="00FF00"/>
            </a:solidFill>
            <a:miter lim="800000"/>
            <a:headEnd/>
            <a:tailEnd/>
          </a:ln>
          <a:effectLst/>
          <a:extLst/>
        </p:spPr>
        <p:txBody>
          <a:bodyPr wrap="none" lIns="90488" tIns="44450" rIns="90488" bIns="44450" anchor="ctr"/>
          <a:lstStyle/>
          <a:p>
            <a:pPr>
              <a:lnSpc>
                <a:spcPts val="2400"/>
              </a:lnSpc>
              <a:defRPr/>
            </a:pPr>
            <a:r>
              <a:rPr lang="zh-TW" altLang="en-US" b="1" dirty="0">
                <a:solidFill>
                  <a:srgbClr val="FFFF00"/>
                </a:solidFill>
                <a:effectLst>
                  <a:outerShdw blurRad="38100" dist="38100" dir="2700000" algn="tl">
                    <a:srgbClr val="000000"/>
                  </a:outerShdw>
                </a:effectLst>
              </a:rPr>
              <a:t>到期交割月份超過二個月之遠月</a:t>
            </a:r>
            <a:r>
              <a:rPr lang="zh-TW" altLang="en-US" b="1" dirty="0" smtClean="0">
                <a:solidFill>
                  <a:srgbClr val="FFFF00"/>
                </a:solidFill>
                <a:effectLst>
                  <a:outerShdw blurRad="38100" dist="38100" dir="2700000" algn="tl">
                    <a:srgbClr val="000000"/>
                  </a:outerShdw>
                </a:effectLst>
              </a:rPr>
              <a:t>契約</a:t>
            </a:r>
            <a:endParaRPr lang="en-US" altLang="zh-TW" b="1" dirty="0" smtClean="0">
              <a:solidFill>
                <a:srgbClr val="FFFF00"/>
              </a:solidFill>
              <a:effectLst>
                <a:outerShdw blurRad="38100" dist="38100" dir="2700000" algn="tl">
                  <a:srgbClr val="000000"/>
                </a:outerShdw>
              </a:effectLst>
            </a:endParaRPr>
          </a:p>
          <a:p>
            <a:pPr>
              <a:lnSpc>
                <a:spcPts val="2400"/>
              </a:lnSpc>
              <a:defRPr/>
            </a:pPr>
            <a:r>
              <a:rPr lang="zh-TW" altLang="en-US" b="1" dirty="0" smtClean="0">
                <a:solidFill>
                  <a:srgbClr val="FFFF00"/>
                </a:solidFill>
                <a:effectLst>
                  <a:outerShdw blurRad="38100" dist="38100" dir="2700000" algn="tl">
                    <a:srgbClr val="000000"/>
                  </a:outerShdw>
                </a:effectLst>
              </a:rPr>
              <a:t>　　　　加收</a:t>
            </a:r>
            <a:r>
              <a:rPr lang="zh-TW" altLang="en-US" b="1" dirty="0">
                <a:solidFill>
                  <a:srgbClr val="FFFF00"/>
                </a:solidFill>
                <a:effectLst>
                  <a:outerShdw blurRad="38100" dist="38100" dir="2700000" algn="tl">
                    <a:srgbClr val="000000"/>
                  </a:outerShdw>
                </a:effectLst>
              </a:rPr>
              <a:t>原始保證金之</a:t>
            </a:r>
            <a:r>
              <a:rPr lang="en-US" altLang="zh-TW" b="1" dirty="0">
                <a:solidFill>
                  <a:srgbClr val="FFFF00"/>
                </a:solidFill>
                <a:effectLst>
                  <a:outerShdw blurRad="38100" dist="38100" dir="2700000" algn="tl">
                    <a:srgbClr val="000000"/>
                  </a:outerShdw>
                </a:effectLst>
              </a:rPr>
              <a:t>20%</a:t>
            </a:r>
            <a:endParaRPr lang="zh-TW" altLang="en-US" sz="1800" b="1" dirty="0">
              <a:solidFill>
                <a:srgbClr val="FFFF00"/>
              </a:solidFill>
              <a:effectLst>
                <a:outerShdw blurRad="38100" dist="38100" dir="2700000" algn="tl">
                  <a:srgbClr val="000000"/>
                </a:outerShdw>
              </a:effectLst>
            </a:endParaRPr>
          </a:p>
        </p:txBody>
      </p:sp>
      <p:sp>
        <p:nvSpPr>
          <p:cNvPr id="27" name="Rectangle 8"/>
          <p:cNvSpPr>
            <a:spLocks noChangeArrowheads="1"/>
          </p:cNvSpPr>
          <p:nvPr/>
        </p:nvSpPr>
        <p:spPr bwMode="auto">
          <a:xfrm>
            <a:off x="387823" y="4410672"/>
            <a:ext cx="906025" cy="2020136"/>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選擇權</a:t>
            </a:r>
            <a:endParaRPr lang="zh-TW" altLang="en-US" sz="1800" b="1" dirty="0">
              <a:solidFill>
                <a:srgbClr val="FFFF00"/>
              </a:solidFill>
              <a:effectLst>
                <a:outerShdw blurRad="38100" dist="38100" dir="2700000" algn="tl">
                  <a:srgbClr val="000000"/>
                </a:outerShdw>
              </a:effectLst>
            </a:endParaRPr>
          </a:p>
        </p:txBody>
      </p:sp>
      <p:sp>
        <p:nvSpPr>
          <p:cNvPr id="28" name="Rectangle 17"/>
          <p:cNvSpPr>
            <a:spLocks noChangeArrowheads="1"/>
          </p:cNvSpPr>
          <p:nvPr/>
        </p:nvSpPr>
        <p:spPr bwMode="auto">
          <a:xfrm>
            <a:off x="1293848" y="4410936"/>
            <a:ext cx="1850241" cy="1339436"/>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臺指選擇權</a:t>
            </a:r>
            <a:endParaRPr lang="zh-TW" altLang="en-US" sz="1800" b="1" dirty="0">
              <a:solidFill>
                <a:srgbClr val="FFFF00"/>
              </a:solidFill>
              <a:effectLst>
                <a:outerShdw blurRad="38100" dist="38100" dir="2700000" algn="tl">
                  <a:srgbClr val="000000"/>
                </a:outerShdw>
              </a:effectLst>
            </a:endParaRPr>
          </a:p>
        </p:txBody>
      </p:sp>
      <p:sp>
        <p:nvSpPr>
          <p:cNvPr id="29" name="Rectangle 18"/>
          <p:cNvSpPr>
            <a:spLocks noChangeArrowheads="1"/>
          </p:cNvSpPr>
          <p:nvPr/>
        </p:nvSpPr>
        <p:spPr bwMode="auto">
          <a:xfrm>
            <a:off x="1293847" y="5750144"/>
            <a:ext cx="1850241" cy="684880"/>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sz="1800" b="1" dirty="0" smtClean="0">
                <a:solidFill>
                  <a:srgbClr val="FFFF00"/>
                </a:solidFill>
                <a:effectLst>
                  <a:outerShdw blurRad="38100" dist="38100" dir="2700000" algn="tl">
                    <a:srgbClr val="000000"/>
                  </a:outerShdw>
                </a:effectLst>
              </a:rPr>
              <a:t>臺指選擇權</a:t>
            </a:r>
            <a:endParaRPr lang="en-US" altLang="zh-TW" sz="1800" b="1" dirty="0" smtClean="0">
              <a:solidFill>
                <a:srgbClr val="FFFF00"/>
              </a:solidFill>
              <a:effectLst>
                <a:outerShdw blurRad="38100" dist="38100" dir="2700000" algn="tl">
                  <a:srgbClr val="000000"/>
                </a:outerShdw>
              </a:effectLst>
            </a:endParaRPr>
          </a:p>
          <a:p>
            <a:pPr algn="ctr">
              <a:lnSpc>
                <a:spcPts val="2400"/>
              </a:lnSpc>
              <a:defRPr/>
            </a:pPr>
            <a:r>
              <a:rPr lang="zh-TW" altLang="en-US" b="1" dirty="0" smtClean="0">
                <a:solidFill>
                  <a:srgbClr val="FFFF00"/>
                </a:solidFill>
                <a:effectLst>
                  <a:outerShdw blurRad="38100" dist="38100" dir="2700000" algn="tl">
                    <a:srgbClr val="000000"/>
                  </a:outerShdw>
                </a:effectLst>
              </a:rPr>
              <a:t>以外之選擇權</a:t>
            </a:r>
            <a:endParaRPr lang="zh-TW" altLang="en-US" sz="1800" b="1" dirty="0">
              <a:solidFill>
                <a:srgbClr val="FFFF00"/>
              </a:solidFill>
              <a:effectLst>
                <a:outerShdw blurRad="38100" dist="38100" dir="2700000" algn="tl">
                  <a:srgbClr val="000000"/>
                </a:outerShdw>
              </a:effectLst>
            </a:endParaRPr>
          </a:p>
        </p:txBody>
      </p:sp>
      <p:sp>
        <p:nvSpPr>
          <p:cNvPr id="30" name="Rectangle 9"/>
          <p:cNvSpPr>
            <a:spLocks noChangeArrowheads="1"/>
          </p:cNvSpPr>
          <p:nvPr/>
        </p:nvSpPr>
        <p:spPr bwMode="auto">
          <a:xfrm>
            <a:off x="3144089" y="4410948"/>
            <a:ext cx="4001672" cy="1339195"/>
          </a:xfrm>
          <a:prstGeom prst="rect">
            <a:avLst/>
          </a:prstGeom>
          <a:noFill/>
          <a:ln w="12700">
            <a:solidFill>
              <a:srgbClr val="00FF00"/>
            </a:solidFill>
            <a:miter lim="800000"/>
            <a:headEnd/>
            <a:tailEnd/>
          </a:ln>
          <a:effectLst/>
          <a:extLst/>
        </p:spPr>
        <p:txBody>
          <a:bodyPr wrap="none" lIns="90488" tIns="44450" rIns="90488" bIns="44450" anchor="ctr"/>
          <a:lstStyle/>
          <a:p>
            <a:pPr marL="285750" indent="-285750">
              <a:lnSpc>
                <a:spcPts val="2400"/>
              </a:lnSpc>
              <a:buFont typeface="Wingdings" pitchFamily="2" charset="2"/>
              <a:buChar char="l"/>
              <a:defRPr/>
            </a:pPr>
            <a:r>
              <a:rPr lang="zh-TW" altLang="en-US" b="1" dirty="0">
                <a:solidFill>
                  <a:srgbClr val="FFFF00"/>
                </a:solidFill>
                <a:effectLst>
                  <a:outerShdw blurRad="38100" dist="38100" dir="2700000" algn="tl">
                    <a:srgbClr val="000000"/>
                  </a:outerShdw>
                </a:effectLst>
              </a:rPr>
              <a:t>價外</a:t>
            </a:r>
            <a:r>
              <a:rPr lang="en-US" altLang="zh-TW" b="1" dirty="0">
                <a:solidFill>
                  <a:srgbClr val="FFFF00"/>
                </a:solidFill>
                <a:effectLst>
                  <a:outerShdw blurRad="38100" dist="38100" dir="2700000" algn="tl">
                    <a:srgbClr val="000000"/>
                  </a:outerShdw>
                </a:effectLst>
              </a:rPr>
              <a:t>500</a:t>
            </a:r>
            <a:r>
              <a:rPr lang="zh-TW" altLang="en-US" b="1" dirty="0">
                <a:solidFill>
                  <a:srgbClr val="FFFF00"/>
                </a:solidFill>
                <a:effectLst>
                  <a:outerShdw blurRad="38100" dist="38100" dir="2700000" algn="tl">
                    <a:srgbClr val="000000"/>
                  </a:outerShdw>
                </a:effectLst>
              </a:rPr>
              <a:t>點以上至</a:t>
            </a:r>
            <a:r>
              <a:rPr lang="en-US" altLang="zh-TW" b="1" dirty="0">
                <a:solidFill>
                  <a:srgbClr val="FFFF00"/>
                </a:solidFill>
                <a:effectLst>
                  <a:outerShdw blurRad="38100" dist="38100" dir="2700000" algn="tl">
                    <a:srgbClr val="000000"/>
                  </a:outerShdw>
                </a:effectLst>
              </a:rPr>
              <a:t>1000</a:t>
            </a:r>
            <a:r>
              <a:rPr lang="zh-TW" altLang="en-US" b="1" dirty="0" smtClean="0">
                <a:solidFill>
                  <a:srgbClr val="FFFF00"/>
                </a:solidFill>
                <a:effectLst>
                  <a:outerShdw blurRad="38100" dist="38100" dir="2700000" algn="tl">
                    <a:srgbClr val="000000"/>
                  </a:outerShdw>
                </a:effectLst>
              </a:rPr>
              <a:t>點</a:t>
            </a:r>
            <a:endParaRPr lang="en-US" altLang="zh-TW" b="1" dirty="0" smtClean="0">
              <a:solidFill>
                <a:srgbClr val="FFFF00"/>
              </a:solidFill>
              <a:effectLst>
                <a:outerShdw blurRad="38100" dist="38100" dir="2700000" algn="tl">
                  <a:srgbClr val="000000"/>
                </a:outerShdw>
              </a:effectLst>
            </a:endParaRPr>
          </a:p>
          <a:p>
            <a:pPr>
              <a:lnSpc>
                <a:spcPts val="2400"/>
              </a:lnSpc>
              <a:defRPr/>
            </a:pPr>
            <a:r>
              <a:rPr lang="zh-TW" altLang="en-US" b="1" dirty="0" smtClean="0">
                <a:solidFill>
                  <a:srgbClr val="FFFF00"/>
                </a:solidFill>
                <a:effectLst>
                  <a:outerShdw blurRad="38100" dist="38100" dir="2700000" algn="tl">
                    <a:srgbClr val="000000"/>
                  </a:outerShdw>
                </a:effectLst>
              </a:rPr>
              <a:t>　　　　風險</a:t>
            </a:r>
            <a:r>
              <a:rPr lang="zh-TW" altLang="en-US" b="1" dirty="0">
                <a:solidFill>
                  <a:srgbClr val="FFFF00"/>
                </a:solidFill>
                <a:effectLst>
                  <a:outerShdw blurRad="38100" dist="38100" dir="2700000" algn="tl">
                    <a:srgbClr val="000000"/>
                  </a:outerShdw>
                </a:effectLst>
              </a:rPr>
              <a:t>保證金</a:t>
            </a:r>
            <a:r>
              <a:rPr lang="en-US" altLang="zh-TW" b="1" dirty="0">
                <a:solidFill>
                  <a:srgbClr val="FFFF00"/>
                </a:solidFill>
                <a:effectLst>
                  <a:outerShdw blurRad="38100" dist="38100" dir="2700000" algn="tl">
                    <a:srgbClr val="000000"/>
                  </a:outerShdw>
                </a:effectLst>
              </a:rPr>
              <a:t>AB</a:t>
            </a:r>
            <a:r>
              <a:rPr lang="zh-TW" altLang="en-US" b="1" dirty="0">
                <a:solidFill>
                  <a:srgbClr val="FFFF00"/>
                </a:solidFill>
                <a:effectLst>
                  <a:outerShdw blurRad="38100" dist="38100" dir="2700000" algn="tl">
                    <a:srgbClr val="000000"/>
                  </a:outerShdw>
                </a:effectLst>
              </a:rPr>
              <a:t>值加收</a:t>
            </a:r>
            <a:r>
              <a:rPr lang="en-US" altLang="zh-TW" b="1" dirty="0">
                <a:solidFill>
                  <a:srgbClr val="FFFF00"/>
                </a:solidFill>
                <a:effectLst>
                  <a:outerShdw blurRad="38100" dist="38100" dir="2700000" algn="tl">
                    <a:srgbClr val="000000"/>
                  </a:outerShdw>
                </a:effectLst>
              </a:rPr>
              <a:t>20</a:t>
            </a:r>
            <a:r>
              <a:rPr lang="en-US" altLang="zh-TW" b="1" dirty="0" smtClean="0">
                <a:solidFill>
                  <a:srgbClr val="FFFF00"/>
                </a:solidFill>
                <a:effectLst>
                  <a:outerShdw blurRad="38100" dist="38100" dir="2700000" algn="tl">
                    <a:srgbClr val="000000"/>
                  </a:outerShdw>
                </a:effectLst>
              </a:rPr>
              <a:t>%</a:t>
            </a:r>
          </a:p>
          <a:p>
            <a:pPr marL="285750" indent="-285750">
              <a:lnSpc>
                <a:spcPts val="2400"/>
              </a:lnSpc>
              <a:buFont typeface="Wingdings" pitchFamily="2" charset="2"/>
              <a:buChar char="l"/>
              <a:defRPr/>
            </a:pPr>
            <a:r>
              <a:rPr lang="zh-TW" altLang="en-US" b="1" dirty="0" smtClean="0">
                <a:solidFill>
                  <a:srgbClr val="FFFF00"/>
                </a:solidFill>
                <a:effectLst>
                  <a:outerShdw blurRad="38100" dist="38100" dir="2700000" algn="tl">
                    <a:srgbClr val="000000"/>
                  </a:outerShdw>
                </a:effectLst>
              </a:rPr>
              <a:t>價</a:t>
            </a:r>
            <a:r>
              <a:rPr lang="zh-TW" altLang="en-US" b="1" dirty="0">
                <a:solidFill>
                  <a:srgbClr val="FFFF00"/>
                </a:solidFill>
                <a:effectLst>
                  <a:outerShdw blurRad="38100" dist="38100" dir="2700000" algn="tl">
                    <a:srgbClr val="000000"/>
                  </a:outerShdw>
                </a:effectLst>
              </a:rPr>
              <a:t>外</a:t>
            </a:r>
            <a:r>
              <a:rPr lang="en-US" altLang="zh-TW" b="1" dirty="0">
                <a:solidFill>
                  <a:srgbClr val="FFFF00"/>
                </a:solidFill>
                <a:effectLst>
                  <a:outerShdw blurRad="38100" dist="38100" dir="2700000" algn="tl">
                    <a:srgbClr val="000000"/>
                  </a:outerShdw>
                </a:effectLst>
              </a:rPr>
              <a:t>1000</a:t>
            </a:r>
            <a:r>
              <a:rPr lang="zh-TW" altLang="en-US" b="1" dirty="0">
                <a:solidFill>
                  <a:srgbClr val="FFFF00"/>
                </a:solidFill>
                <a:effectLst>
                  <a:outerShdw blurRad="38100" dist="38100" dir="2700000" algn="tl">
                    <a:srgbClr val="000000"/>
                  </a:outerShdw>
                </a:effectLst>
              </a:rPr>
              <a:t>點</a:t>
            </a:r>
            <a:r>
              <a:rPr lang="zh-TW" altLang="en-US" b="1" dirty="0" smtClean="0">
                <a:solidFill>
                  <a:srgbClr val="FFFF00"/>
                </a:solidFill>
                <a:effectLst>
                  <a:outerShdw blurRad="38100" dist="38100" dir="2700000" algn="tl">
                    <a:srgbClr val="000000"/>
                  </a:outerShdw>
                </a:effectLst>
              </a:rPr>
              <a:t>以上</a:t>
            </a:r>
            <a:endParaRPr lang="en-US" altLang="zh-TW" b="1" dirty="0" smtClean="0">
              <a:solidFill>
                <a:srgbClr val="FFFF00"/>
              </a:solidFill>
              <a:effectLst>
                <a:outerShdw blurRad="38100" dist="38100" dir="2700000" algn="tl">
                  <a:srgbClr val="000000"/>
                </a:outerShdw>
              </a:effectLst>
            </a:endParaRPr>
          </a:p>
          <a:p>
            <a:pPr>
              <a:lnSpc>
                <a:spcPts val="2400"/>
              </a:lnSpc>
              <a:defRPr/>
            </a:pPr>
            <a:r>
              <a:rPr lang="zh-TW" altLang="en-US" b="1" dirty="0">
                <a:solidFill>
                  <a:srgbClr val="FFFF00"/>
                </a:solidFill>
                <a:effectLst>
                  <a:outerShdw blurRad="38100" dist="38100" dir="2700000" algn="tl">
                    <a:srgbClr val="000000"/>
                  </a:outerShdw>
                </a:effectLst>
              </a:rPr>
              <a:t>　</a:t>
            </a:r>
            <a:r>
              <a:rPr lang="zh-TW" altLang="en-US" b="1" dirty="0" smtClean="0">
                <a:solidFill>
                  <a:srgbClr val="FFFF00"/>
                </a:solidFill>
                <a:effectLst>
                  <a:outerShdw blurRad="38100" dist="38100" dir="2700000" algn="tl">
                    <a:srgbClr val="000000"/>
                  </a:outerShdw>
                </a:effectLst>
              </a:rPr>
              <a:t>　　　風險</a:t>
            </a:r>
            <a:r>
              <a:rPr lang="zh-TW" altLang="en-US" b="1" dirty="0">
                <a:solidFill>
                  <a:srgbClr val="FFFF00"/>
                </a:solidFill>
                <a:effectLst>
                  <a:outerShdw blurRad="38100" dist="38100" dir="2700000" algn="tl">
                    <a:srgbClr val="000000"/>
                  </a:outerShdw>
                </a:effectLst>
              </a:rPr>
              <a:t>保證金</a:t>
            </a:r>
            <a:r>
              <a:rPr lang="en-US" altLang="zh-TW" b="1" dirty="0">
                <a:solidFill>
                  <a:srgbClr val="FFFF00"/>
                </a:solidFill>
                <a:effectLst>
                  <a:outerShdw blurRad="38100" dist="38100" dir="2700000" algn="tl">
                    <a:srgbClr val="000000"/>
                  </a:outerShdw>
                </a:effectLst>
              </a:rPr>
              <a:t>AB</a:t>
            </a:r>
            <a:r>
              <a:rPr lang="zh-TW" altLang="en-US" b="1" dirty="0">
                <a:solidFill>
                  <a:srgbClr val="FFFF00"/>
                </a:solidFill>
                <a:effectLst>
                  <a:outerShdw blurRad="38100" dist="38100" dir="2700000" algn="tl">
                    <a:srgbClr val="000000"/>
                  </a:outerShdw>
                </a:effectLst>
              </a:rPr>
              <a:t>值加收</a:t>
            </a:r>
            <a:r>
              <a:rPr lang="en-US" altLang="zh-TW" b="1" dirty="0">
                <a:solidFill>
                  <a:srgbClr val="FFFF00"/>
                </a:solidFill>
                <a:effectLst>
                  <a:outerShdw blurRad="38100" dist="38100" dir="2700000" algn="tl">
                    <a:srgbClr val="000000"/>
                  </a:outerShdw>
                </a:effectLst>
              </a:rPr>
              <a:t>50%</a:t>
            </a:r>
            <a:endParaRPr lang="zh-TW" altLang="en-US" sz="1800" b="1" dirty="0">
              <a:solidFill>
                <a:srgbClr val="FFFF00"/>
              </a:solidFill>
              <a:effectLst>
                <a:outerShdw blurRad="38100" dist="38100" dir="2700000" algn="tl">
                  <a:srgbClr val="000000"/>
                </a:outerShdw>
              </a:effectLst>
            </a:endParaRPr>
          </a:p>
        </p:txBody>
      </p:sp>
      <p:sp>
        <p:nvSpPr>
          <p:cNvPr id="31" name="Rectangle 9"/>
          <p:cNvSpPr>
            <a:spLocks noChangeArrowheads="1"/>
          </p:cNvSpPr>
          <p:nvPr/>
        </p:nvSpPr>
        <p:spPr bwMode="auto">
          <a:xfrm>
            <a:off x="3144089" y="5749869"/>
            <a:ext cx="3995702" cy="684889"/>
          </a:xfrm>
          <a:prstGeom prst="rect">
            <a:avLst/>
          </a:prstGeom>
          <a:noFill/>
          <a:ln w="12700">
            <a:solidFill>
              <a:srgbClr val="00FF00"/>
            </a:solidFill>
            <a:miter lim="800000"/>
            <a:headEnd/>
            <a:tailEnd/>
          </a:ln>
          <a:effectLst/>
          <a:extLst/>
        </p:spPr>
        <p:txBody>
          <a:bodyPr wrap="none" lIns="90488" tIns="44450" rIns="90488" bIns="44450" anchor="ctr"/>
          <a:lstStyle/>
          <a:p>
            <a:pPr algn="ctr">
              <a:lnSpc>
                <a:spcPts val="2400"/>
              </a:lnSpc>
              <a:defRPr/>
            </a:pPr>
            <a:r>
              <a:rPr lang="zh-TW" altLang="en-US" b="1" dirty="0">
                <a:solidFill>
                  <a:srgbClr val="FFFF00"/>
                </a:solidFill>
                <a:effectLst>
                  <a:outerShdw blurRad="38100" dist="38100" dir="2700000" algn="tl">
                    <a:srgbClr val="000000"/>
                  </a:outerShdw>
                </a:effectLst>
              </a:rPr>
              <a:t>風險保證金</a:t>
            </a:r>
            <a:r>
              <a:rPr lang="en-US" altLang="zh-TW" b="1" dirty="0">
                <a:solidFill>
                  <a:srgbClr val="FFFF00"/>
                </a:solidFill>
                <a:effectLst>
                  <a:outerShdw blurRad="38100" dist="38100" dir="2700000" algn="tl">
                    <a:srgbClr val="000000"/>
                  </a:outerShdw>
                </a:effectLst>
              </a:rPr>
              <a:t>AB</a:t>
            </a:r>
            <a:r>
              <a:rPr lang="zh-TW" altLang="en-US" b="1" dirty="0">
                <a:solidFill>
                  <a:srgbClr val="FFFF00"/>
                </a:solidFill>
                <a:effectLst>
                  <a:outerShdw blurRad="38100" dist="38100" dir="2700000" algn="tl">
                    <a:srgbClr val="000000"/>
                  </a:outerShdw>
                </a:effectLst>
              </a:rPr>
              <a:t>值加收</a:t>
            </a:r>
            <a:r>
              <a:rPr lang="en-US" altLang="zh-TW" b="1" dirty="0">
                <a:solidFill>
                  <a:srgbClr val="FFFF00"/>
                </a:solidFill>
                <a:effectLst>
                  <a:outerShdw blurRad="38100" dist="38100" dir="2700000" algn="tl">
                    <a:srgbClr val="000000"/>
                  </a:outerShdw>
                </a:effectLst>
              </a:rPr>
              <a:t>20%</a:t>
            </a:r>
            <a:endParaRPr lang="zh-TW" altLang="en-US" sz="1800" b="1" dirty="0">
              <a:solidFill>
                <a:srgbClr val="FFFF00"/>
              </a:solidFill>
              <a:effectLst>
                <a:outerShdw blurRad="38100" dist="38100" dir="2700000" algn="tl">
                  <a:srgbClr val="000000"/>
                </a:outerShdw>
              </a:effectLst>
            </a:endParaRPr>
          </a:p>
        </p:txBody>
      </p:sp>
      <p:sp>
        <p:nvSpPr>
          <p:cNvPr id="2" name="文字方塊 1"/>
          <p:cNvSpPr txBox="1"/>
          <p:nvPr/>
        </p:nvSpPr>
        <p:spPr>
          <a:xfrm>
            <a:off x="215516" y="1340768"/>
            <a:ext cx="8712968" cy="1092607"/>
          </a:xfrm>
          <a:prstGeom prst="rect">
            <a:avLst/>
          </a:prstGeom>
          <a:noFill/>
        </p:spPr>
        <p:txBody>
          <a:bodyPr wrap="square" rtlCol="0">
            <a:spAutoFit/>
          </a:bodyPr>
          <a:lstStyle/>
          <a:p>
            <a:pPr marL="342900" indent="-342900">
              <a:lnSpc>
                <a:spcPts val="2600"/>
              </a:lnSpc>
              <a:buFont typeface="Wingdings" pitchFamily="2" charset="2"/>
              <a:buChar char="l"/>
            </a:pPr>
            <a:r>
              <a:rPr lang="zh-TW" altLang="en-US" b="1" dirty="0">
                <a:solidFill>
                  <a:srgbClr val="FFFF00"/>
                </a:solidFill>
                <a:effectLst>
                  <a:outerShdw blurRad="38100" dist="38100" dir="2700000" algn="tl">
                    <a:srgbClr val="000000">
                      <a:alpha val="43137"/>
                    </a:srgbClr>
                  </a:outerShdw>
                </a:effectLst>
                <a:latin typeface="+mn-ea"/>
              </a:rPr>
              <a:t>開戶時未提供符合期貨商要求之徵信資料或財力證明之自然人及一般法人交易人，其帳戶委託中及未沖銷期貨、選擇權部位所需保證金之總額不得逾</a:t>
            </a:r>
            <a:r>
              <a:rPr lang="zh-TW" altLang="en-US" b="1" dirty="0" smtClean="0">
                <a:solidFill>
                  <a:srgbClr val="FFFF00"/>
                </a:solidFill>
                <a:effectLst>
                  <a:outerShdw blurRad="38100" dist="38100" dir="2700000" algn="tl">
                    <a:srgbClr val="000000">
                      <a:alpha val="43137"/>
                    </a:srgbClr>
                  </a:outerShdw>
                </a:effectLst>
                <a:latin typeface="+mn-ea"/>
              </a:rPr>
              <a:t>新臺幣</a:t>
            </a:r>
            <a:r>
              <a:rPr lang="en-US" altLang="zh-TW" b="1" dirty="0">
                <a:solidFill>
                  <a:srgbClr val="FFFF00"/>
                </a:solidFill>
                <a:effectLst>
                  <a:outerShdw blurRad="38100" dist="38100" dir="2700000" algn="tl">
                    <a:srgbClr val="000000">
                      <a:alpha val="43137"/>
                    </a:srgbClr>
                  </a:outerShdw>
                </a:effectLst>
                <a:latin typeface="+mn-ea"/>
              </a:rPr>
              <a:t>50</a:t>
            </a:r>
            <a:r>
              <a:rPr lang="zh-TW" altLang="en-US" b="1" dirty="0">
                <a:solidFill>
                  <a:srgbClr val="FFFF00"/>
                </a:solidFill>
                <a:effectLst>
                  <a:outerShdw blurRad="38100" dist="38100" dir="2700000" algn="tl">
                    <a:srgbClr val="000000">
                      <a:alpha val="43137"/>
                    </a:srgbClr>
                  </a:outerShdw>
                </a:effectLst>
                <a:latin typeface="+mn-ea"/>
              </a:rPr>
              <a:t>萬元</a:t>
            </a:r>
            <a:r>
              <a:rPr lang="zh-TW" altLang="en-US" b="1" dirty="0" smtClean="0">
                <a:solidFill>
                  <a:srgbClr val="FFFF00"/>
                </a:solidFill>
                <a:effectLst>
                  <a:outerShdw blurRad="38100" dist="38100" dir="2700000" algn="tl">
                    <a:srgbClr val="000000">
                      <a:alpha val="43137"/>
                    </a:srgbClr>
                  </a:outerShdw>
                </a:effectLst>
                <a:latin typeface="+mn-ea"/>
              </a:rPr>
              <a:t>。</a:t>
            </a:r>
            <a:endParaRPr lang="en-US" altLang="zh-TW" b="1" dirty="0" smtClean="0">
              <a:solidFill>
                <a:srgbClr val="FFFF00"/>
              </a:solidFill>
              <a:effectLst>
                <a:outerShdw blurRad="38100" dist="38100" dir="2700000" algn="tl">
                  <a:srgbClr val="000000">
                    <a:alpha val="43137"/>
                  </a:srgbClr>
                </a:outerShdw>
              </a:effectLst>
              <a:latin typeface="+mn-ea"/>
            </a:endParaRPr>
          </a:p>
          <a:p>
            <a:pPr marL="342900" indent="-342900">
              <a:lnSpc>
                <a:spcPts val="2600"/>
              </a:lnSpc>
              <a:buFont typeface="Wingdings" pitchFamily="2" charset="2"/>
              <a:buChar char="l"/>
            </a:pPr>
            <a:r>
              <a:rPr lang="zh-TW" altLang="en-US" b="1" dirty="0" smtClean="0">
                <a:solidFill>
                  <a:srgbClr val="FFFF00"/>
                </a:solidFill>
                <a:effectLst>
                  <a:outerShdw blurRad="38100" dist="38100" dir="2700000" algn="tl">
                    <a:srgbClr val="000000">
                      <a:alpha val="43137"/>
                    </a:srgbClr>
                  </a:outerShdw>
                </a:effectLst>
                <a:latin typeface="+mn-ea"/>
              </a:rPr>
              <a:t>已提供符合規定之交易人依下列原則分類分級管理</a:t>
            </a:r>
            <a:r>
              <a:rPr lang="zh-TW" altLang="en-US" b="1" dirty="0">
                <a:solidFill>
                  <a:srgbClr val="FFFF00"/>
                </a:solidFill>
                <a:effectLst>
                  <a:outerShdw blurRad="38100" dist="38100" dir="2700000" algn="tl">
                    <a:srgbClr val="000000">
                      <a:alpha val="43137"/>
                    </a:srgbClr>
                  </a:outerShdw>
                </a:effectLst>
                <a:latin typeface="+mn-ea"/>
              </a:rPr>
              <a:t>：</a:t>
            </a:r>
          </a:p>
        </p:txBody>
      </p:sp>
    </p:spTree>
    <p:extLst>
      <p:ext uri="{BB962C8B-B14F-4D97-AF65-F5344CB8AC3E}">
        <p14:creationId xmlns:p14="http://schemas.microsoft.com/office/powerpoint/2010/main" val="2598042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83016"/>
                                        </p:tgtEl>
                                        <p:attrNameLst>
                                          <p:attrName>style.visibility</p:attrName>
                                        </p:attrNameLst>
                                      </p:cBhvr>
                                      <p:to>
                                        <p:strVal val="visible"/>
                                      </p:to>
                                    </p:set>
                                    <p:animEffect transition="in" filter="wipe(up)">
                                      <p:cBhvr>
                                        <p:cTn id="7" dur="500"/>
                                        <p:tgtEl>
                                          <p:spTgt spid="6830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up)">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3016" grpId="0"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0"/>
          <p:cNvGrpSpPr>
            <a:grpSpLocks/>
          </p:cNvGrpSpPr>
          <p:nvPr/>
        </p:nvGrpSpPr>
        <p:grpSpPr bwMode="auto">
          <a:xfrm>
            <a:off x="364412" y="1628775"/>
            <a:ext cx="8351837" cy="431800"/>
            <a:chOff x="249" y="1162"/>
            <a:chExt cx="5261" cy="272"/>
          </a:xfrm>
        </p:grpSpPr>
        <p:sp>
          <p:nvSpPr>
            <p:cNvPr id="683013" name="Rectangle 5"/>
            <p:cNvSpPr>
              <a:spLocks noChangeArrowheads="1"/>
            </p:cNvSpPr>
            <p:nvPr/>
          </p:nvSpPr>
          <p:spPr bwMode="auto">
            <a:xfrm>
              <a:off x="249" y="1162"/>
              <a:ext cx="1361" cy="272"/>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dirty="0">
                  <a:solidFill>
                    <a:srgbClr val="FFFF00"/>
                  </a:solidFill>
                  <a:effectLst>
                    <a:outerShdw blurRad="38100" dist="38100" dir="2700000" algn="tl">
                      <a:srgbClr val="000000"/>
                    </a:outerShdw>
                  </a:effectLst>
                </a:rPr>
                <a:t>分類</a:t>
              </a:r>
            </a:p>
          </p:txBody>
        </p:sp>
        <p:sp>
          <p:nvSpPr>
            <p:cNvPr id="683014" name="Rectangle 6"/>
            <p:cNvSpPr>
              <a:spLocks noChangeArrowheads="1"/>
            </p:cNvSpPr>
            <p:nvPr/>
          </p:nvSpPr>
          <p:spPr bwMode="auto">
            <a:xfrm>
              <a:off x="1610" y="1162"/>
              <a:ext cx="2903" cy="272"/>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00FF00"/>
                  </a:solidFill>
                  <a:effectLst>
                    <a:outerShdw blurRad="38100" dist="38100" dir="2700000" algn="tl">
                      <a:srgbClr val="000000"/>
                    </a:outerShdw>
                  </a:effectLst>
                </a:rPr>
                <a:t>自然人及一般法人</a:t>
              </a:r>
            </a:p>
          </p:txBody>
        </p:sp>
        <p:sp>
          <p:nvSpPr>
            <p:cNvPr id="683015" name="Rectangle 7"/>
            <p:cNvSpPr>
              <a:spLocks noChangeArrowheads="1"/>
            </p:cNvSpPr>
            <p:nvPr/>
          </p:nvSpPr>
          <p:spPr bwMode="auto">
            <a:xfrm>
              <a:off x="4513" y="1162"/>
              <a:ext cx="997" cy="272"/>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00FF00"/>
                  </a:solidFill>
                  <a:effectLst>
                    <a:outerShdw blurRad="38100" dist="38100" dir="2700000" algn="tl">
                      <a:srgbClr val="000000"/>
                    </a:outerShdw>
                  </a:effectLst>
                </a:rPr>
                <a:t>專業投資機構</a:t>
              </a:r>
            </a:p>
          </p:txBody>
        </p:sp>
      </p:grpSp>
      <p:sp>
        <p:nvSpPr>
          <p:cNvPr id="683016" name="Rectangle 8"/>
          <p:cNvSpPr>
            <a:spLocks noChangeArrowheads="1"/>
          </p:cNvSpPr>
          <p:nvPr/>
        </p:nvSpPr>
        <p:spPr bwMode="auto">
          <a:xfrm>
            <a:off x="364412" y="2060575"/>
            <a:ext cx="647700" cy="4680792"/>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分級</a:t>
            </a:r>
          </a:p>
        </p:txBody>
      </p:sp>
      <p:sp>
        <p:nvSpPr>
          <p:cNvPr id="683022" name="Rectangle 14"/>
          <p:cNvSpPr>
            <a:spLocks noChangeArrowheads="1"/>
          </p:cNvSpPr>
          <p:nvPr/>
        </p:nvSpPr>
        <p:spPr bwMode="auto">
          <a:xfrm>
            <a:off x="2524999" y="4869098"/>
            <a:ext cx="4607330" cy="1872270"/>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nSpc>
                <a:spcPts val="2200"/>
              </a:lnSpc>
              <a:defRPr/>
            </a:pPr>
            <a:r>
              <a:rPr lang="en-US" altLang="zh-TW" sz="1800" dirty="0" smtClean="0">
                <a:solidFill>
                  <a:srgbClr val="FFFF00"/>
                </a:solidFill>
                <a:effectLst>
                  <a:outerShdw blurRad="38100" dist="38100" dir="2700000" algn="tl">
                    <a:srgbClr val="000000"/>
                  </a:outerShdw>
                </a:effectLst>
              </a:rPr>
              <a:t>1.</a:t>
            </a:r>
            <a:r>
              <a:rPr lang="zh-TW" altLang="en-US" sz="1800" dirty="0" smtClean="0">
                <a:solidFill>
                  <a:srgbClr val="FFFF00"/>
                </a:solidFill>
                <a:effectLst>
                  <a:outerShdw blurRad="38100" dist="38100" dir="2700000" algn="tl">
                    <a:srgbClr val="000000"/>
                  </a:outerShdw>
                </a:effectLst>
              </a:rPr>
              <a:t>需事先申請提供足額財力證明。</a:t>
            </a:r>
          </a:p>
          <a:p>
            <a:pPr>
              <a:lnSpc>
                <a:spcPts val="2200"/>
              </a:lnSpc>
              <a:defRPr/>
            </a:pPr>
            <a:r>
              <a:rPr lang="en-US" altLang="zh-TW" sz="1800" dirty="0" smtClean="0">
                <a:solidFill>
                  <a:srgbClr val="FFFF00"/>
                </a:solidFill>
                <a:effectLst>
                  <a:outerShdw blurRad="38100" dist="38100" dir="2700000" algn="tl">
                    <a:srgbClr val="000000"/>
                  </a:outerShdw>
                </a:effectLst>
              </a:rPr>
              <a:t>2.</a:t>
            </a:r>
            <a:r>
              <a:rPr lang="zh-TW" altLang="en-US" sz="1800" dirty="0" smtClean="0">
                <a:solidFill>
                  <a:srgbClr val="FFFF00"/>
                </a:solidFill>
                <a:effectLst>
                  <a:outerShdw blurRad="38100" dist="38100" dir="2700000" algn="tl">
                    <a:srgbClr val="000000"/>
                  </a:outerShdw>
                </a:effectLst>
              </a:rPr>
              <a:t>可申請</a:t>
            </a:r>
            <a:r>
              <a:rPr lang="zh-TW" altLang="en-US" sz="1800" dirty="0" smtClean="0">
                <a:solidFill>
                  <a:srgbClr val="FFFF00"/>
                </a:solidFill>
              </a:rPr>
              <a:t>個別契約</a:t>
            </a:r>
            <a:r>
              <a:rPr lang="zh-TW" altLang="en-US" sz="1800" dirty="0" smtClean="0">
                <a:solidFill>
                  <a:srgbClr val="FFFF00"/>
                </a:solidFill>
                <a:effectLst>
                  <a:outerShdw blurRad="38100" dist="38100" dir="2700000" algn="tl">
                    <a:srgbClr val="000000"/>
                  </a:outerShdw>
                </a:effectLst>
              </a:rPr>
              <a:t>放寬限制，其財力證明計</a:t>
            </a:r>
            <a:endParaRPr lang="en-US" altLang="zh-TW" sz="1800" dirty="0" smtClean="0">
              <a:solidFill>
                <a:srgbClr val="FFFF00"/>
              </a:solidFill>
              <a:effectLst>
                <a:outerShdw blurRad="38100" dist="38100" dir="2700000" algn="tl">
                  <a:srgbClr val="000000"/>
                </a:outerShdw>
              </a:effectLst>
            </a:endParaRPr>
          </a:p>
          <a:p>
            <a:pPr>
              <a:lnSpc>
                <a:spcPts val="2200"/>
              </a:lnSpc>
              <a:defRPr/>
            </a:pPr>
            <a:r>
              <a:rPr lang="zh-TW" altLang="en-US" sz="1800" dirty="0">
                <a:solidFill>
                  <a:srgbClr val="FFFF00"/>
                </a:solidFill>
                <a:effectLst>
                  <a:outerShdw blurRad="38100" dist="38100" dir="2700000" algn="tl">
                    <a:srgbClr val="000000"/>
                  </a:outerShdw>
                </a:effectLst>
              </a:rPr>
              <a:t> </a:t>
            </a:r>
            <a:r>
              <a:rPr lang="zh-TW" altLang="en-US" sz="1800" dirty="0" smtClean="0">
                <a:solidFill>
                  <a:srgbClr val="FFFF00"/>
                </a:solidFill>
                <a:effectLst>
                  <a:outerShdw blurRad="38100" dist="38100" dir="2700000" algn="tl">
                    <a:srgbClr val="000000"/>
                  </a:outerShdw>
                </a:effectLst>
              </a:rPr>
              <a:t> 算如下：</a:t>
            </a:r>
          </a:p>
          <a:p>
            <a:pPr>
              <a:lnSpc>
                <a:spcPts val="2200"/>
              </a:lnSpc>
              <a:defRPr/>
            </a:pPr>
            <a:r>
              <a:rPr lang="zh-TW" altLang="en-US" sz="1800" dirty="0" smtClean="0">
                <a:solidFill>
                  <a:srgbClr val="FFFF00"/>
                </a:solidFill>
                <a:effectLst>
                  <a:outerShdw blurRad="38100" dist="38100" dir="2700000" algn="tl">
                    <a:srgbClr val="000000"/>
                  </a:outerShdw>
                </a:effectLst>
              </a:rPr>
              <a:t>　　</a:t>
            </a:r>
            <a:r>
              <a:rPr lang="zh-TW" altLang="en-US" sz="1400" dirty="0" smtClean="0">
                <a:solidFill>
                  <a:srgbClr val="FFFF00"/>
                </a:solidFill>
                <a:effectLst>
                  <a:outerShdw blurRad="38100" dist="38100" dir="2700000" algn="tl">
                    <a:srgbClr val="000000"/>
                  </a:outerShdw>
                </a:effectLst>
              </a:rPr>
              <a:t>期交所部位限制 </a:t>
            </a:r>
            <a:r>
              <a:rPr lang="en-US" altLang="zh-TW" sz="1400" dirty="0" smtClean="0">
                <a:solidFill>
                  <a:srgbClr val="FFFF00"/>
                </a:solidFill>
                <a:effectLst>
                  <a:outerShdw blurRad="38100" dist="38100" dir="2700000" algn="tl">
                    <a:srgbClr val="000000"/>
                  </a:outerShdw>
                </a:effectLst>
              </a:rPr>
              <a:t>x </a:t>
            </a:r>
            <a:r>
              <a:rPr lang="zh-TW" altLang="en-US" sz="1400" dirty="0" smtClean="0">
                <a:solidFill>
                  <a:srgbClr val="FFFF00"/>
                </a:solidFill>
                <a:effectLst>
                  <a:outerShdw blurRad="38100" dist="38100" dir="2700000" algn="tl">
                    <a:srgbClr val="000000"/>
                  </a:outerShdw>
                </a:effectLst>
              </a:rPr>
              <a:t>放寬指標 </a:t>
            </a:r>
            <a:r>
              <a:rPr lang="en-US" altLang="zh-TW" sz="1400" dirty="0" smtClean="0">
                <a:solidFill>
                  <a:srgbClr val="FFFF00"/>
                </a:solidFill>
                <a:effectLst>
                  <a:outerShdw blurRad="38100" dist="38100" dir="2700000" algn="tl">
                    <a:srgbClr val="000000"/>
                  </a:outerShdw>
                </a:effectLst>
              </a:rPr>
              <a:t>x </a:t>
            </a:r>
            <a:r>
              <a:rPr lang="zh-TW" altLang="en-US" sz="1400" dirty="0" smtClean="0">
                <a:solidFill>
                  <a:srgbClr val="FFFF00"/>
                </a:solidFill>
                <a:effectLst>
                  <a:outerShdw blurRad="38100" dist="38100" dir="2700000" algn="tl">
                    <a:srgbClr val="000000"/>
                  </a:outerShdw>
                </a:effectLst>
              </a:rPr>
              <a:t>原始保證金 </a:t>
            </a:r>
            <a:r>
              <a:rPr lang="en-US" altLang="zh-TW" sz="1400" dirty="0" smtClean="0">
                <a:solidFill>
                  <a:srgbClr val="FFFF00"/>
                </a:solidFill>
                <a:effectLst>
                  <a:outerShdw blurRad="38100" dist="38100" dir="2700000" algn="tl">
                    <a:srgbClr val="000000"/>
                  </a:outerShdw>
                </a:effectLst>
              </a:rPr>
              <a:t>x</a:t>
            </a:r>
            <a:r>
              <a:rPr lang="zh-TW" altLang="en-US" sz="1400" dirty="0" smtClean="0">
                <a:solidFill>
                  <a:srgbClr val="FFFF00"/>
                </a:solidFill>
                <a:effectLst>
                  <a:outerShdw blurRad="38100" dist="38100" dir="2700000" algn="tl">
                    <a:srgbClr val="000000"/>
                  </a:outerShdw>
                </a:effectLst>
              </a:rPr>
              <a:t> </a:t>
            </a:r>
            <a:r>
              <a:rPr lang="en-US" altLang="zh-TW" sz="1400" dirty="0" smtClean="0">
                <a:solidFill>
                  <a:srgbClr val="FFFF00"/>
                </a:solidFill>
                <a:effectLst>
                  <a:outerShdw blurRad="38100" dist="38100" dir="2700000" algn="tl">
                    <a:srgbClr val="000000"/>
                  </a:outerShdw>
                </a:effectLst>
              </a:rPr>
              <a:t>200% </a:t>
            </a:r>
          </a:p>
          <a:p>
            <a:pPr>
              <a:lnSpc>
                <a:spcPts val="2200"/>
              </a:lnSpc>
              <a:defRPr/>
            </a:pPr>
            <a:r>
              <a:rPr lang="en-US" altLang="zh-TW" sz="1800" dirty="0" smtClean="0">
                <a:solidFill>
                  <a:srgbClr val="FFFF00"/>
                </a:solidFill>
                <a:effectLst>
                  <a:outerShdw blurRad="38100" dist="38100" dir="2700000" algn="tl">
                    <a:srgbClr val="000000"/>
                  </a:outerShdw>
                </a:effectLst>
              </a:rPr>
              <a:t>3.</a:t>
            </a:r>
            <a:r>
              <a:rPr lang="zh-TW" altLang="en-US" sz="1800" dirty="0" smtClean="0">
                <a:solidFill>
                  <a:srgbClr val="FFFF00"/>
                </a:solidFill>
                <a:effectLst>
                  <a:outerShdw blurRad="38100" dist="38100" dir="2700000" algn="tl">
                    <a:srgbClr val="000000"/>
                  </a:outerShdw>
                </a:effectLst>
              </a:rPr>
              <a:t>調高後每年重新評估，若有代為沖銷或超</a:t>
            </a:r>
            <a:endParaRPr lang="en-US" altLang="zh-TW" sz="1800" dirty="0" smtClean="0">
              <a:solidFill>
                <a:srgbClr val="FFFF00"/>
              </a:solidFill>
              <a:effectLst>
                <a:outerShdw blurRad="38100" dist="38100" dir="2700000" algn="tl">
                  <a:srgbClr val="000000"/>
                </a:outerShdw>
              </a:effectLst>
            </a:endParaRPr>
          </a:p>
          <a:p>
            <a:pPr>
              <a:lnSpc>
                <a:spcPts val="2200"/>
              </a:lnSpc>
              <a:defRPr/>
            </a:pPr>
            <a:r>
              <a:rPr lang="zh-TW" altLang="en-US" sz="1800" dirty="0">
                <a:solidFill>
                  <a:srgbClr val="FFFF00"/>
                </a:solidFill>
                <a:effectLst>
                  <a:outerShdw blurRad="38100" dist="38100" dir="2700000" algn="tl">
                    <a:srgbClr val="000000"/>
                  </a:outerShdw>
                </a:effectLst>
              </a:rPr>
              <a:t> </a:t>
            </a:r>
            <a:r>
              <a:rPr lang="zh-TW" altLang="en-US" sz="1800" dirty="0" smtClean="0">
                <a:solidFill>
                  <a:srgbClr val="FFFF00"/>
                </a:solidFill>
                <a:effectLst>
                  <a:outerShdw blurRad="38100" dist="38100" dir="2700000" algn="tl">
                    <a:srgbClr val="000000"/>
                  </a:outerShdw>
                </a:effectLst>
              </a:rPr>
              <a:t> 額損失得調低</a:t>
            </a:r>
          </a:p>
        </p:txBody>
      </p:sp>
      <p:sp>
        <p:nvSpPr>
          <p:cNvPr id="683023" name="Rectangle 15"/>
          <p:cNvSpPr>
            <a:spLocks noChangeArrowheads="1"/>
          </p:cNvSpPr>
          <p:nvPr/>
        </p:nvSpPr>
        <p:spPr bwMode="auto">
          <a:xfrm>
            <a:off x="2524999" y="3789362"/>
            <a:ext cx="4608512" cy="1079797"/>
          </a:xfrm>
          <a:prstGeom prst="rect">
            <a:avLst/>
          </a:prstGeom>
          <a:noFill/>
          <a:ln w="12700">
            <a:solidFill>
              <a:srgbClr val="00FF00"/>
            </a:solidFill>
            <a:miter lim="800000"/>
            <a:headEnd/>
            <a:tailEnd/>
          </a:ln>
          <a:effectLst/>
          <a:extLst/>
        </p:spPr>
        <p:txBody>
          <a:bodyPr wrap="none" lIns="90488" tIns="44450" rIns="90488" bIns="44450" anchor="ctr"/>
          <a:lstStyle/>
          <a:p>
            <a:pPr>
              <a:lnSpc>
                <a:spcPts val="2000"/>
              </a:lnSpc>
              <a:defRPr/>
            </a:pPr>
            <a:r>
              <a:rPr lang="en-US" altLang="zh-TW" sz="1800" b="1" dirty="0">
                <a:solidFill>
                  <a:srgbClr val="FFFF00"/>
                </a:solidFill>
                <a:effectLst>
                  <a:outerShdw blurRad="38100" dist="38100" dir="2700000" algn="tl">
                    <a:srgbClr val="000000"/>
                  </a:outerShdw>
                </a:effectLst>
                <a:latin typeface="+mn-ea"/>
              </a:rPr>
              <a:t>1.</a:t>
            </a:r>
            <a:r>
              <a:rPr lang="zh-TW" altLang="en-US" sz="1800" b="1" dirty="0">
                <a:solidFill>
                  <a:srgbClr val="FFFF00"/>
                </a:solidFill>
                <a:effectLst>
                  <a:outerShdw blurRad="38100" dist="38100" dir="2700000" algn="tl">
                    <a:srgbClr val="000000"/>
                  </a:outerShdw>
                </a:effectLst>
                <a:latin typeface="+mn-ea"/>
              </a:rPr>
              <a:t>減少當日可動用餘額</a:t>
            </a:r>
          </a:p>
          <a:p>
            <a:pPr>
              <a:lnSpc>
                <a:spcPts val="2000"/>
              </a:lnSpc>
              <a:defRPr/>
            </a:pPr>
            <a:r>
              <a:rPr lang="en-US" altLang="zh-TW" sz="1800" b="1" dirty="0">
                <a:solidFill>
                  <a:srgbClr val="FFFF00"/>
                </a:solidFill>
                <a:effectLst>
                  <a:outerShdw blurRad="38100" dist="38100" dir="2700000" algn="tl">
                    <a:srgbClr val="000000"/>
                  </a:outerShdw>
                </a:effectLst>
                <a:latin typeface="+mn-ea"/>
              </a:rPr>
              <a:t>2.</a:t>
            </a:r>
            <a:r>
              <a:rPr lang="zh-TW" altLang="en-US" sz="1800" b="1" dirty="0">
                <a:solidFill>
                  <a:srgbClr val="FFFF00"/>
                </a:solidFill>
                <a:effectLst>
                  <a:outerShdw blurRad="38100" dist="38100" dir="2700000" algn="tl">
                    <a:srgbClr val="000000"/>
                  </a:outerShdw>
                </a:effectLst>
                <a:latin typeface="+mn-ea"/>
              </a:rPr>
              <a:t>權益數增加時應先用於補足，下單前亦</a:t>
            </a:r>
            <a:r>
              <a:rPr lang="zh-TW" altLang="en-US" sz="1800" b="1" dirty="0" smtClean="0">
                <a:solidFill>
                  <a:srgbClr val="FFFF00"/>
                </a:solidFill>
                <a:effectLst>
                  <a:outerShdw blurRad="38100" dist="38100" dir="2700000" algn="tl">
                    <a:srgbClr val="000000"/>
                  </a:outerShdw>
                </a:effectLst>
                <a:latin typeface="+mn-ea"/>
              </a:rPr>
              <a:t>應</a:t>
            </a:r>
            <a:endParaRPr lang="en-US" altLang="zh-TW" sz="1800" b="1" dirty="0" smtClean="0">
              <a:solidFill>
                <a:srgbClr val="FFFF00"/>
              </a:solidFill>
              <a:effectLst>
                <a:outerShdw blurRad="38100" dist="38100" dir="2700000" algn="tl">
                  <a:srgbClr val="000000"/>
                </a:outerShdw>
              </a:effectLst>
              <a:latin typeface="+mn-ea"/>
            </a:endParaRPr>
          </a:p>
          <a:p>
            <a:pPr>
              <a:lnSpc>
                <a:spcPts val="2000"/>
              </a:lnSpc>
              <a:defRPr/>
            </a:pPr>
            <a:r>
              <a:rPr lang="zh-TW" altLang="en-US" b="1" dirty="0">
                <a:solidFill>
                  <a:srgbClr val="FFFF00"/>
                </a:solidFill>
                <a:effectLst>
                  <a:outerShdw blurRad="38100" dist="38100" dir="2700000" algn="tl">
                    <a:srgbClr val="000000"/>
                  </a:outerShdw>
                </a:effectLst>
                <a:latin typeface="+mn-ea"/>
              </a:rPr>
              <a:t> </a:t>
            </a:r>
            <a:r>
              <a:rPr lang="zh-TW" altLang="en-US" b="1" dirty="0" smtClean="0">
                <a:solidFill>
                  <a:srgbClr val="FFFF00"/>
                </a:solidFill>
                <a:effectLst>
                  <a:outerShdw blurRad="38100" dist="38100" dir="2700000" algn="tl">
                    <a:srgbClr val="000000"/>
                  </a:outerShdw>
                </a:effectLst>
                <a:latin typeface="+mn-ea"/>
              </a:rPr>
              <a:t> </a:t>
            </a:r>
            <a:r>
              <a:rPr lang="zh-TW" altLang="en-US" sz="1800" b="1" dirty="0" smtClean="0">
                <a:solidFill>
                  <a:srgbClr val="FFFF00"/>
                </a:solidFill>
                <a:effectLst>
                  <a:outerShdw blurRad="38100" dist="38100" dir="2700000" algn="tl">
                    <a:srgbClr val="000000"/>
                  </a:outerShdw>
                </a:effectLst>
                <a:latin typeface="+mn-ea"/>
              </a:rPr>
              <a:t>先</a:t>
            </a:r>
            <a:r>
              <a:rPr lang="zh-TW" altLang="en-US" sz="1800" b="1" dirty="0">
                <a:solidFill>
                  <a:srgbClr val="FFFF00"/>
                </a:solidFill>
                <a:effectLst>
                  <a:outerShdw blurRad="38100" dist="38100" dir="2700000" algn="tl">
                    <a:srgbClr val="000000"/>
                  </a:outerShdw>
                </a:effectLst>
                <a:latin typeface="+mn-ea"/>
              </a:rPr>
              <a:t>補足</a:t>
            </a:r>
          </a:p>
          <a:p>
            <a:pPr>
              <a:lnSpc>
                <a:spcPts val="2000"/>
              </a:lnSpc>
              <a:defRPr/>
            </a:pPr>
            <a:r>
              <a:rPr lang="en-US" altLang="zh-TW" sz="1800" b="1" dirty="0">
                <a:solidFill>
                  <a:srgbClr val="FFFF00"/>
                </a:solidFill>
                <a:effectLst>
                  <a:outerShdw blurRad="38100" dist="38100" dir="2700000" algn="tl">
                    <a:srgbClr val="000000"/>
                  </a:outerShdw>
                </a:effectLst>
                <a:latin typeface="+mn-ea"/>
              </a:rPr>
              <a:t>3.</a:t>
            </a:r>
            <a:r>
              <a:rPr lang="zh-TW" altLang="en-US" sz="1800" b="1" dirty="0">
                <a:solidFill>
                  <a:srgbClr val="FFFF00"/>
                </a:solidFill>
                <a:effectLst>
                  <a:outerShdw blurRad="38100" dist="38100" dir="2700000" algn="tl">
                    <a:srgbClr val="000000"/>
                  </a:outerShdw>
                </a:effectLst>
                <a:latin typeface="+mn-ea"/>
              </a:rPr>
              <a:t>加入風險指標之分母計算</a:t>
            </a:r>
          </a:p>
        </p:txBody>
      </p:sp>
      <p:sp>
        <p:nvSpPr>
          <p:cNvPr id="683025" name="Rectangle 17"/>
          <p:cNvSpPr>
            <a:spLocks noChangeArrowheads="1"/>
          </p:cNvSpPr>
          <p:nvPr/>
        </p:nvSpPr>
        <p:spPr bwMode="auto">
          <a:xfrm>
            <a:off x="1012112" y="2060575"/>
            <a:ext cx="1512887"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檢核時點</a:t>
            </a:r>
          </a:p>
        </p:txBody>
      </p:sp>
      <p:sp>
        <p:nvSpPr>
          <p:cNvPr id="683026" name="Rectangle 18"/>
          <p:cNvSpPr>
            <a:spLocks noChangeArrowheads="1"/>
          </p:cNvSpPr>
          <p:nvPr/>
        </p:nvSpPr>
        <p:spPr bwMode="auto">
          <a:xfrm>
            <a:off x="1012112" y="2492375"/>
            <a:ext cx="1512887" cy="866775"/>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部位限制</a:t>
            </a:r>
          </a:p>
        </p:txBody>
      </p:sp>
      <p:sp>
        <p:nvSpPr>
          <p:cNvPr id="683027" name="Rectangle 19"/>
          <p:cNvSpPr>
            <a:spLocks noChangeArrowheads="1"/>
          </p:cNvSpPr>
          <p:nvPr/>
        </p:nvSpPr>
        <p:spPr bwMode="auto">
          <a:xfrm>
            <a:off x="1012112" y="3359150"/>
            <a:ext cx="1512887" cy="430213"/>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加收保證金</a:t>
            </a:r>
          </a:p>
        </p:txBody>
      </p:sp>
      <p:sp>
        <p:nvSpPr>
          <p:cNvPr id="683028" name="Rectangle 20"/>
          <p:cNvSpPr>
            <a:spLocks noChangeArrowheads="1"/>
          </p:cNvSpPr>
          <p:nvPr/>
        </p:nvSpPr>
        <p:spPr bwMode="auto">
          <a:xfrm>
            <a:off x="1012112" y="4869098"/>
            <a:ext cx="1512887" cy="1872271"/>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1800" smtClean="0">
                <a:solidFill>
                  <a:srgbClr val="FFFF00"/>
                </a:solidFill>
                <a:effectLst>
                  <a:outerShdw blurRad="38100" dist="38100" dir="2700000" algn="tl">
                    <a:srgbClr val="000000"/>
                  </a:outerShdw>
                </a:effectLst>
              </a:rPr>
              <a:t>申請調高</a:t>
            </a:r>
          </a:p>
          <a:p>
            <a:pPr algn="ctr">
              <a:lnSpc>
                <a:spcPct val="110000"/>
              </a:lnSpc>
              <a:defRPr/>
            </a:pPr>
            <a:r>
              <a:rPr lang="zh-TW" altLang="en-US" sz="1800" smtClean="0">
                <a:solidFill>
                  <a:srgbClr val="FFFF00"/>
                </a:solidFill>
                <a:effectLst>
                  <a:outerShdw blurRad="38100" dist="38100" dir="2700000" algn="tl">
                    <a:srgbClr val="000000"/>
                  </a:outerShdw>
                </a:effectLst>
              </a:rPr>
              <a:t>後續調整</a:t>
            </a:r>
            <a:endParaRPr lang="en-US" altLang="zh-TW" sz="1800" smtClean="0">
              <a:solidFill>
                <a:srgbClr val="FFFF00"/>
              </a:solidFill>
              <a:effectLst>
                <a:outerShdw blurRad="38100" dist="38100" dir="2700000" algn="tl">
                  <a:srgbClr val="000000"/>
                </a:outerShdw>
              </a:effectLst>
            </a:endParaRPr>
          </a:p>
        </p:txBody>
      </p:sp>
      <p:sp>
        <p:nvSpPr>
          <p:cNvPr id="683029" name="Rectangle 21"/>
          <p:cNvSpPr>
            <a:spLocks noChangeArrowheads="1"/>
          </p:cNvSpPr>
          <p:nvPr/>
        </p:nvSpPr>
        <p:spPr bwMode="auto">
          <a:xfrm>
            <a:off x="1012112" y="3789363"/>
            <a:ext cx="1512887" cy="1079798"/>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加收效果</a:t>
            </a:r>
          </a:p>
        </p:txBody>
      </p:sp>
      <p:sp>
        <p:nvSpPr>
          <p:cNvPr id="683021" name="Rectangle 13"/>
          <p:cNvSpPr>
            <a:spLocks noChangeArrowheads="1"/>
          </p:cNvSpPr>
          <p:nvPr/>
        </p:nvSpPr>
        <p:spPr bwMode="auto">
          <a:xfrm>
            <a:off x="2524999" y="3359159"/>
            <a:ext cx="4608513" cy="430213"/>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600" b="1" dirty="0" smtClean="0">
                <a:solidFill>
                  <a:srgbClr val="FFFF00"/>
                </a:solidFill>
                <a:effectLst>
                  <a:outerShdw blurRad="38100" dist="38100" dir="2700000" algn="tl">
                    <a:srgbClr val="000000"/>
                  </a:outerShdw>
                </a:effectLst>
                <a:latin typeface="+mn-ea"/>
              </a:rPr>
              <a:t>超過之部位加收</a:t>
            </a:r>
            <a:r>
              <a:rPr lang="zh-TW" altLang="en-US" sz="1600" b="1" dirty="0">
                <a:solidFill>
                  <a:srgbClr val="FFFF00"/>
                </a:solidFill>
                <a:effectLst>
                  <a:outerShdw blurRad="38100" dist="38100" dir="2700000" algn="tl">
                    <a:srgbClr val="000000"/>
                  </a:outerShdw>
                </a:effectLst>
                <a:latin typeface="+mn-ea"/>
              </a:rPr>
              <a:t>其原始</a:t>
            </a:r>
            <a:r>
              <a:rPr lang="zh-TW" altLang="en-US" sz="1600" b="1" dirty="0" smtClean="0">
                <a:solidFill>
                  <a:srgbClr val="FFFF00"/>
                </a:solidFill>
                <a:effectLst>
                  <a:outerShdw blurRad="38100" dist="38100" dir="2700000" algn="tl">
                    <a:srgbClr val="000000"/>
                  </a:outerShdw>
                </a:effectLst>
                <a:latin typeface="+mn-ea"/>
              </a:rPr>
              <a:t>保證金</a:t>
            </a:r>
            <a:r>
              <a:rPr lang="en-US" altLang="zh-TW" sz="1600" b="1" dirty="0" smtClean="0">
                <a:solidFill>
                  <a:srgbClr val="FFFF00"/>
                </a:solidFill>
                <a:effectLst>
                  <a:outerShdw blurRad="38100" dist="38100" dir="2700000" algn="tl">
                    <a:srgbClr val="000000"/>
                  </a:outerShdw>
                </a:effectLst>
                <a:latin typeface="+mn-ea"/>
              </a:rPr>
              <a:t>20%</a:t>
            </a:r>
            <a:r>
              <a:rPr lang="zh-TW" altLang="en-US" sz="1600" b="1" dirty="0" smtClean="0">
                <a:solidFill>
                  <a:srgbClr val="FFFF00"/>
                </a:solidFill>
                <a:effectLst>
                  <a:outerShdw blurRad="38100" dist="38100" dir="2700000" algn="tl">
                    <a:srgbClr val="000000"/>
                  </a:outerShdw>
                </a:effectLst>
                <a:latin typeface="+mn-ea"/>
              </a:rPr>
              <a:t>以上</a:t>
            </a:r>
            <a:r>
              <a:rPr lang="zh-TW" altLang="en-US" sz="1600" b="1" dirty="0">
                <a:solidFill>
                  <a:srgbClr val="FFFF00"/>
                </a:solidFill>
                <a:effectLst>
                  <a:outerShdw blurRad="38100" dist="38100" dir="2700000" algn="tl">
                    <a:srgbClr val="000000"/>
                  </a:outerShdw>
                </a:effectLst>
                <a:latin typeface="+mn-ea"/>
              </a:rPr>
              <a:t>金額</a:t>
            </a:r>
          </a:p>
        </p:txBody>
      </p:sp>
      <p:sp>
        <p:nvSpPr>
          <p:cNvPr id="683017" name="Rectangle 9"/>
          <p:cNvSpPr>
            <a:spLocks noChangeArrowheads="1"/>
          </p:cNvSpPr>
          <p:nvPr/>
        </p:nvSpPr>
        <p:spPr bwMode="auto">
          <a:xfrm>
            <a:off x="2524999" y="2060575"/>
            <a:ext cx="6191250"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每日收盤後</a:t>
            </a:r>
          </a:p>
        </p:txBody>
      </p:sp>
      <p:sp>
        <p:nvSpPr>
          <p:cNvPr id="683019" name="Rectangle 11"/>
          <p:cNvSpPr>
            <a:spLocks noChangeArrowheads="1"/>
          </p:cNvSpPr>
          <p:nvPr/>
        </p:nvSpPr>
        <p:spPr bwMode="auto">
          <a:xfrm>
            <a:off x="2524999" y="2925765"/>
            <a:ext cx="2303463" cy="4333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defRPr/>
            </a:pPr>
            <a:r>
              <a:rPr lang="zh-TW" altLang="en-US" sz="1800" dirty="0" smtClean="0">
                <a:solidFill>
                  <a:srgbClr val="FFFF00"/>
                </a:solidFill>
                <a:effectLst>
                  <a:outerShdw blurRad="38100" dist="38100" dir="2700000" algn="tl">
                    <a:srgbClr val="000000"/>
                  </a:outerShdw>
                </a:effectLst>
              </a:rPr>
              <a:t>交易所部位限制之</a:t>
            </a:r>
            <a:r>
              <a:rPr lang="en-US" altLang="zh-TW" sz="1800" dirty="0" smtClean="0">
                <a:solidFill>
                  <a:srgbClr val="FFFF00"/>
                </a:solidFill>
                <a:effectLst>
                  <a:outerShdw blurRad="38100" dist="38100" dir="2700000" algn="tl">
                    <a:srgbClr val="000000"/>
                  </a:outerShdw>
                </a:effectLst>
              </a:rPr>
              <a:t>5%</a:t>
            </a:r>
            <a:endParaRPr lang="en-US" altLang="zh-TW" sz="1800" dirty="0" smtClean="0">
              <a:solidFill>
                <a:srgbClr val="FFFF00"/>
              </a:solidFill>
            </a:endParaRPr>
          </a:p>
        </p:txBody>
      </p:sp>
      <p:sp>
        <p:nvSpPr>
          <p:cNvPr id="80927" name="Rectangle 12"/>
          <p:cNvSpPr>
            <a:spLocks noChangeArrowheads="1"/>
          </p:cNvSpPr>
          <p:nvPr/>
        </p:nvSpPr>
        <p:spPr bwMode="auto">
          <a:xfrm>
            <a:off x="7133512" y="2492376"/>
            <a:ext cx="1582738" cy="4248991"/>
          </a:xfrm>
          <a:prstGeom prst="rect">
            <a:avLst/>
          </a:prstGeom>
          <a:noFill/>
          <a:ln w="12700">
            <a:solidFill>
              <a:srgbClr val="00FF00"/>
            </a:solidFill>
            <a:miter lim="800000"/>
            <a:headEnd/>
            <a:tailEnd/>
          </a:ln>
          <a:extLst>
            <a:ext uri="{909E8E84-426E-40DD-AFC4-6F175D3DCCD1}">
              <a14:hiddenFill xmlns:a14="http://schemas.microsoft.com/office/drawing/2010/main">
                <a:solidFill>
                  <a:srgbClr val="FFFFFF"/>
                </a:solidFill>
              </a14:hiddenFill>
            </a:ext>
          </a:extLst>
        </p:spPr>
        <p:txBody>
          <a:bodyPr wrap="none" lIns="90488" tIns="44450" rIns="90488" bIns="44450" anchor="ctr"/>
          <a:lstStyle/>
          <a:p>
            <a:pPr algn="ctr"/>
            <a:r>
              <a:rPr lang="zh-TW" altLang="en-US" sz="1800" b="1" dirty="0" smtClean="0">
                <a:solidFill>
                  <a:srgbClr val="FFFF00"/>
                </a:solidFill>
              </a:rPr>
              <a:t>不適用</a:t>
            </a:r>
            <a:endParaRPr lang="en-US" altLang="zh-TW" sz="1800" b="1" dirty="0">
              <a:solidFill>
                <a:srgbClr val="FFFF00"/>
              </a:solidFill>
            </a:endParaRPr>
          </a:p>
        </p:txBody>
      </p:sp>
      <p:sp>
        <p:nvSpPr>
          <p:cNvPr id="683034" name="Rectangle 26"/>
          <p:cNvSpPr>
            <a:spLocks noChangeArrowheads="1"/>
          </p:cNvSpPr>
          <p:nvPr/>
        </p:nvSpPr>
        <p:spPr bwMode="auto">
          <a:xfrm>
            <a:off x="4828462" y="2925765"/>
            <a:ext cx="2305050" cy="433388"/>
          </a:xfrm>
          <a:prstGeom prst="rect">
            <a:avLst/>
          </a:prstGeom>
          <a:noFill/>
          <a:ln w="12700">
            <a:solidFill>
              <a:srgbClr val="00FF00"/>
            </a:solidFill>
            <a:miter lim="800000"/>
            <a:headEnd/>
            <a:tailEnd/>
          </a:ln>
          <a:effectLst/>
          <a:extLst/>
        </p:spPr>
        <p:txBody>
          <a:bodyPr wrap="none" lIns="90488" tIns="44450" rIns="90488" bIns="44450" anchor="ct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defRPr/>
            </a:pPr>
            <a:r>
              <a:rPr lang="zh-TW" altLang="en-US" sz="1800" dirty="0" smtClean="0">
                <a:solidFill>
                  <a:srgbClr val="FFFF00"/>
                </a:solidFill>
                <a:effectLst>
                  <a:outerShdw blurRad="38100" dist="38100" dir="2700000" algn="tl">
                    <a:srgbClr val="000000"/>
                  </a:outerShdw>
                </a:effectLst>
              </a:rPr>
              <a:t>交易所部位限制之</a:t>
            </a:r>
            <a:r>
              <a:rPr lang="en-US" altLang="zh-TW" sz="1800" dirty="0" smtClean="0">
                <a:solidFill>
                  <a:srgbClr val="FFFF00"/>
                </a:solidFill>
                <a:effectLst>
                  <a:outerShdw blurRad="38100" dist="38100" dir="2700000" algn="tl">
                    <a:srgbClr val="000000"/>
                  </a:outerShdw>
                </a:effectLst>
              </a:rPr>
              <a:t>20%</a:t>
            </a:r>
            <a:endParaRPr lang="en-US" altLang="zh-TW" sz="1800" dirty="0" smtClean="0">
              <a:solidFill>
                <a:srgbClr val="FFFF00"/>
              </a:solidFill>
            </a:endParaRPr>
          </a:p>
        </p:txBody>
      </p:sp>
      <p:sp>
        <p:nvSpPr>
          <p:cNvPr id="683036" name="Rectangle 28"/>
          <p:cNvSpPr>
            <a:spLocks noChangeArrowheads="1"/>
          </p:cNvSpPr>
          <p:nvPr/>
        </p:nvSpPr>
        <p:spPr bwMode="auto">
          <a:xfrm>
            <a:off x="2524999" y="2492377"/>
            <a:ext cx="2303463"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個股以外商品</a:t>
            </a:r>
            <a:endParaRPr lang="en-US" altLang="zh-TW" sz="1800" b="1">
              <a:solidFill>
                <a:srgbClr val="FFFF00"/>
              </a:solidFill>
              <a:effectLst>
                <a:outerShdw blurRad="38100" dist="38100" dir="2700000" algn="tl">
                  <a:srgbClr val="000000"/>
                </a:outerShdw>
              </a:effectLst>
            </a:endParaRPr>
          </a:p>
        </p:txBody>
      </p:sp>
      <p:sp>
        <p:nvSpPr>
          <p:cNvPr id="683037" name="Rectangle 29"/>
          <p:cNvSpPr>
            <a:spLocks noChangeArrowheads="1"/>
          </p:cNvSpPr>
          <p:nvPr/>
        </p:nvSpPr>
        <p:spPr bwMode="auto">
          <a:xfrm>
            <a:off x="4828462" y="2492377"/>
            <a:ext cx="2305050" cy="431800"/>
          </a:xfrm>
          <a:prstGeom prst="rect">
            <a:avLst/>
          </a:prstGeom>
          <a:noFill/>
          <a:ln w="12700">
            <a:solidFill>
              <a:srgbClr val="00FF00"/>
            </a:solidFill>
            <a:miter lim="800000"/>
            <a:headEnd/>
            <a:tailEnd/>
          </a:ln>
          <a:effectLst/>
          <a:extLst/>
        </p:spPr>
        <p:txBody>
          <a:bodyPr wrap="none" lIns="90488" tIns="44450" rIns="90488" bIns="44450" anchor="ctr"/>
          <a:lstStyle/>
          <a:p>
            <a:pPr algn="ctr">
              <a:defRPr/>
            </a:pPr>
            <a:r>
              <a:rPr lang="zh-TW" altLang="en-US" sz="1800" b="1">
                <a:solidFill>
                  <a:srgbClr val="FFFF00"/>
                </a:solidFill>
                <a:effectLst>
                  <a:outerShdw blurRad="38100" dist="38100" dir="2700000" algn="tl">
                    <a:srgbClr val="000000"/>
                  </a:outerShdw>
                </a:effectLst>
              </a:rPr>
              <a:t>個股期貨選擇權</a:t>
            </a:r>
          </a:p>
        </p:txBody>
      </p:sp>
      <p:sp>
        <p:nvSpPr>
          <p:cNvPr id="4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latin typeface="+mn-ea"/>
              </a:rPr>
              <a:t>加收保證金之部位標準</a:t>
            </a:r>
            <a:endParaRPr lang="en-US" altLang="zh-TW" sz="2800" b="1" dirty="0" smtClean="0">
              <a:solidFill>
                <a:srgbClr val="FFFF00"/>
              </a:solidFill>
              <a:effectLst>
                <a:outerShdw blurRad="38100" dist="38100" dir="2700000" algn="tl">
                  <a:srgbClr val="000000"/>
                </a:outerShdw>
              </a:effectLst>
              <a:latin typeface="+mn-ea"/>
            </a:endParaRPr>
          </a:p>
          <a:p>
            <a:pPr algn="ctr">
              <a:lnSpc>
                <a:spcPts val="2500"/>
              </a:lnSpc>
              <a:defRPr/>
            </a:pPr>
            <a:r>
              <a:rPr lang="zh-TW" altLang="en-US" sz="2000" b="1" dirty="0" smtClean="0">
                <a:solidFill>
                  <a:srgbClr val="FFFF00"/>
                </a:solidFill>
                <a:effectLst>
                  <a:outerShdw blurRad="38100" dist="38100" dir="2700000" algn="tl">
                    <a:srgbClr val="000000"/>
                  </a:outerShdw>
                </a:effectLst>
                <a:latin typeface="+mn-ea"/>
              </a:rPr>
              <a:t>分類分級管理</a:t>
            </a:r>
            <a:endParaRPr lang="zh-TW" altLang="en-US" sz="2000"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4273314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83016"/>
                                        </p:tgtEl>
                                        <p:attrNameLst>
                                          <p:attrName>style.visibility</p:attrName>
                                        </p:attrNameLst>
                                      </p:cBhvr>
                                      <p:to>
                                        <p:strVal val="visible"/>
                                      </p:to>
                                    </p:set>
                                    <p:animEffect transition="in" filter="wipe(up)">
                                      <p:cBhvr>
                                        <p:cTn id="12" dur="500"/>
                                        <p:tgtEl>
                                          <p:spTgt spid="6830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83023"/>
                                        </p:tgtEl>
                                        <p:attrNameLst>
                                          <p:attrName>style.visibility</p:attrName>
                                        </p:attrNameLst>
                                      </p:cBhvr>
                                      <p:to>
                                        <p:strVal val="visible"/>
                                      </p:to>
                                    </p:set>
                                    <p:animEffect transition="in" filter="wipe(up)">
                                      <p:cBhvr>
                                        <p:cTn id="17" dur="500"/>
                                        <p:tgtEl>
                                          <p:spTgt spid="6830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3016" grpId="0" animBg="1"/>
      <p:bldP spid="683023" grpId="0" animBg="1"/>
    </p:bldLst>
  </p:timing>
</p:sld>
</file>

<file path=ppt/theme/theme1.xml><?xml version="1.0" encoding="utf-8"?>
<a:theme xmlns:a="http://schemas.openxmlformats.org/drawingml/2006/main" name="預設簡報設計">
  <a:themeElements>
    <a:clrScheme name="">
      <a:dk1>
        <a:srgbClr val="1A0004"/>
      </a:dk1>
      <a:lt1>
        <a:srgbClr val="FFFFFF"/>
      </a:lt1>
      <a:dk2>
        <a:srgbClr val="474747"/>
      </a:dk2>
      <a:lt2>
        <a:srgbClr val="FFD34A"/>
      </a:lt2>
      <a:accent1>
        <a:srgbClr val="114FFB"/>
      </a:accent1>
      <a:accent2>
        <a:srgbClr val="790015"/>
      </a:accent2>
      <a:accent3>
        <a:srgbClr val="B1B1B1"/>
      </a:accent3>
      <a:accent4>
        <a:srgbClr val="DADADA"/>
      </a:accent4>
      <a:accent5>
        <a:srgbClr val="AAB2FD"/>
      </a:accent5>
      <a:accent6>
        <a:srgbClr val="6D0012"/>
      </a:accent6>
      <a:hlink>
        <a:srgbClr val="FFFFFF"/>
      </a:hlink>
      <a:folHlink>
        <a:srgbClr val="CECECE"/>
      </a:folHlink>
    </a:clrScheme>
    <a:fontScheme name="預設簡報設計">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defRPr>
        </a:defPPr>
      </a:lstStyle>
    </a:spDef>
    <a:lnDef>
      <a:spPr bwMode="auto">
        <a:xfrm>
          <a:off x="0" y="0"/>
          <a:ext cx="1" cy="1"/>
        </a:xfrm>
        <a:custGeom>
          <a:avLst/>
          <a:gdLst/>
          <a:ahLst/>
          <a:cxnLst/>
          <a:rect l="0" t="0" r="0" b="0"/>
          <a:pathLst/>
        </a:cu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defRPr>
        </a:defPPr>
      </a:lstStyle>
    </a:lnDef>
  </a:objectDefaults>
  <a:extraClrSchemeLst>
    <a:extraClrScheme>
      <a:clrScheme name="預設簡報設計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7940</TotalTime>
  <Words>1807</Words>
  <Application>Microsoft Office PowerPoint</Application>
  <PresentationFormat>如螢幕大小 (4:3)</PresentationFormat>
  <Paragraphs>242</Paragraphs>
  <Slides>14</Slides>
  <Notes>2</Notes>
  <HiddenSlides>0</HiddenSlides>
  <MMClips>0</MMClips>
  <ScaleCrop>false</ScaleCrop>
  <HeadingPairs>
    <vt:vector size="4" baseType="variant">
      <vt:variant>
        <vt:lpstr>佈景主題</vt:lpstr>
      </vt:variant>
      <vt:variant>
        <vt:i4>1</vt:i4>
      </vt:variant>
      <vt:variant>
        <vt:lpstr>投影片標題</vt:lpstr>
      </vt:variant>
      <vt:variant>
        <vt:i4>14</vt:i4>
      </vt:variant>
    </vt:vector>
  </HeadingPairs>
  <TitlesOfParts>
    <vt:vector size="15" baseType="lpstr">
      <vt:lpstr>預設簡報設計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盧廷劼</dc:creator>
  <cp:lastModifiedBy>盧廷劼</cp:lastModifiedBy>
  <cp:revision>223</cp:revision>
  <cp:lastPrinted>2019-07-08T03:11:30Z</cp:lastPrinted>
  <dcterms:created xsi:type="dcterms:W3CDTF">2019-03-27T02:04:37Z</dcterms:created>
  <dcterms:modified xsi:type="dcterms:W3CDTF">2019-07-08T03:23:49Z</dcterms:modified>
</cp:coreProperties>
</file>